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1005" r:id="rId3"/>
    <p:sldId id="1007" r:id="rId4"/>
    <p:sldId id="1009" r:id="rId5"/>
    <p:sldId id="1008" r:id="rId6"/>
    <p:sldId id="1025" r:id="rId7"/>
    <p:sldId id="1006" r:id="rId8"/>
    <p:sldId id="1012" r:id="rId9"/>
    <p:sldId id="1013" r:id="rId10"/>
    <p:sldId id="1015" r:id="rId11"/>
    <p:sldId id="1024" r:id="rId12"/>
    <p:sldId id="1023" r:id="rId13"/>
    <p:sldId id="1014" r:id="rId14"/>
    <p:sldId id="1016" r:id="rId15"/>
    <p:sldId id="1017" r:id="rId16"/>
    <p:sldId id="1018" r:id="rId17"/>
    <p:sldId id="1011" r:id="rId18"/>
    <p:sldId id="1020" r:id="rId19"/>
    <p:sldId id="1019" r:id="rId20"/>
    <p:sldId id="1022" r:id="rId21"/>
    <p:sldId id="1021" r:id="rId22"/>
    <p:sldId id="1002" r:id="rId23"/>
    <p:sldId id="994" r:id="rId24"/>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2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DAE3F3"/>
    <a:srgbClr val="B9B9B9"/>
    <a:srgbClr val="A8A8A8"/>
    <a:srgbClr val="F5F5F5"/>
    <a:srgbClr val="3333FF"/>
    <a:srgbClr val="8FAADC"/>
    <a:srgbClr val="000000"/>
    <a:srgbClr val="80800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3826" autoAdjust="0"/>
  </p:normalViewPr>
  <p:slideViewPr>
    <p:cSldViewPr snapToGrid="0" showGuides="1">
      <p:cViewPr>
        <p:scale>
          <a:sx n="70" d="100"/>
          <a:sy n="70" d="100"/>
        </p:scale>
        <p:origin x="1116" y="214"/>
      </p:cViewPr>
      <p:guideLst>
        <p:guide orient="horz" pos="2160"/>
        <p:guide pos="12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E2B8180F-77A3-4AC0-A68F-93C552610908}" type="datetimeFigureOut">
              <a:rPr lang="zh-CN" altLang="en-US" smtClean="0"/>
              <a:t>2023/4/24</a:t>
            </a:fld>
            <a:endParaRPr lang="zh-CN" altLang="en-US"/>
          </a:p>
        </p:txBody>
      </p:sp>
      <p:sp>
        <p:nvSpPr>
          <p:cNvPr id="4" name="幻灯片图像占位符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A0A2B2AD-202A-45B4-8399-7FC99A770E70}" type="slidenum">
              <a:rPr lang="zh-CN" altLang="en-US" smtClean="0"/>
              <a:t>‹#›</a:t>
            </a:fld>
            <a:endParaRPr lang="zh-CN" altLang="en-US"/>
          </a:p>
        </p:txBody>
      </p:sp>
    </p:spTree>
    <p:extLst>
      <p:ext uri="{BB962C8B-B14F-4D97-AF65-F5344CB8AC3E}">
        <p14:creationId xmlns:p14="http://schemas.microsoft.com/office/powerpoint/2010/main" val="347868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A6E8917A-E842-4501-82D5-5C6FD94CEC0E}" type="slidenum">
              <a:rPr lang="zh-CN" altLang="en-US" smtClean="0"/>
              <a:t>1</a:t>
            </a:fld>
            <a:endParaRPr lang="zh-CN" altLang="en-US"/>
          </a:p>
        </p:txBody>
      </p:sp>
    </p:spTree>
    <p:extLst>
      <p:ext uri="{BB962C8B-B14F-4D97-AF65-F5344CB8AC3E}">
        <p14:creationId xmlns:p14="http://schemas.microsoft.com/office/powerpoint/2010/main" val="1001570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0A2B2AD-202A-45B4-8399-7FC99A770E70}" type="slidenum">
              <a:rPr lang="zh-CN" altLang="en-US" smtClean="0"/>
              <a:t>9</a:t>
            </a:fld>
            <a:endParaRPr lang="zh-CN" altLang="en-US"/>
          </a:p>
        </p:txBody>
      </p:sp>
    </p:spTree>
    <p:extLst>
      <p:ext uri="{BB962C8B-B14F-4D97-AF65-F5344CB8AC3E}">
        <p14:creationId xmlns:p14="http://schemas.microsoft.com/office/powerpoint/2010/main" val="2944363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0A2B2AD-202A-45B4-8399-7FC99A770E70}" type="slidenum">
              <a:rPr lang="zh-CN" altLang="en-US" smtClean="0"/>
              <a:t>10</a:t>
            </a:fld>
            <a:endParaRPr lang="zh-CN" altLang="en-US"/>
          </a:p>
        </p:txBody>
      </p:sp>
    </p:spTree>
    <p:extLst>
      <p:ext uri="{BB962C8B-B14F-4D97-AF65-F5344CB8AC3E}">
        <p14:creationId xmlns:p14="http://schemas.microsoft.com/office/powerpoint/2010/main" val="2348479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0A2B2AD-202A-45B4-8399-7FC99A770E70}" type="slidenum">
              <a:rPr lang="zh-CN" altLang="en-US" smtClean="0"/>
              <a:t>13</a:t>
            </a:fld>
            <a:endParaRPr lang="zh-CN" altLang="en-US"/>
          </a:p>
        </p:txBody>
      </p:sp>
    </p:spTree>
    <p:extLst>
      <p:ext uri="{BB962C8B-B14F-4D97-AF65-F5344CB8AC3E}">
        <p14:creationId xmlns:p14="http://schemas.microsoft.com/office/powerpoint/2010/main" val="3284508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0A2B2AD-202A-45B4-8399-7FC99A770E70}" type="slidenum">
              <a:rPr lang="zh-CN" altLang="en-US" smtClean="0"/>
              <a:t>15</a:t>
            </a:fld>
            <a:endParaRPr lang="zh-CN" altLang="en-US"/>
          </a:p>
        </p:txBody>
      </p:sp>
    </p:spTree>
    <p:extLst>
      <p:ext uri="{BB962C8B-B14F-4D97-AF65-F5344CB8AC3E}">
        <p14:creationId xmlns:p14="http://schemas.microsoft.com/office/powerpoint/2010/main" val="402437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0A2B2AD-202A-45B4-8399-7FC99A770E70}" type="slidenum">
              <a:rPr lang="zh-CN" altLang="en-US" smtClean="0"/>
              <a:t>17</a:t>
            </a:fld>
            <a:endParaRPr lang="zh-CN" altLang="en-US"/>
          </a:p>
        </p:txBody>
      </p:sp>
    </p:spTree>
    <p:extLst>
      <p:ext uri="{BB962C8B-B14F-4D97-AF65-F5344CB8AC3E}">
        <p14:creationId xmlns:p14="http://schemas.microsoft.com/office/powerpoint/2010/main" val="1717810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0A2B2AD-202A-45B4-8399-7FC99A770E70}" type="slidenum">
              <a:rPr lang="zh-CN" altLang="en-US" smtClean="0"/>
              <a:t>20</a:t>
            </a:fld>
            <a:endParaRPr lang="zh-CN" altLang="en-US"/>
          </a:p>
        </p:txBody>
      </p:sp>
    </p:spTree>
    <p:extLst>
      <p:ext uri="{BB962C8B-B14F-4D97-AF65-F5344CB8AC3E}">
        <p14:creationId xmlns:p14="http://schemas.microsoft.com/office/powerpoint/2010/main" val="671327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A0A2B2AD-202A-45B4-8399-7FC99A770E70}" type="slidenum">
              <a:rPr lang="zh-CN" altLang="en-US" smtClean="0"/>
              <a:t>22</a:t>
            </a:fld>
            <a:endParaRPr lang="zh-CN" altLang="en-US"/>
          </a:p>
        </p:txBody>
      </p:sp>
    </p:spTree>
    <p:extLst>
      <p:ext uri="{BB962C8B-B14F-4D97-AF65-F5344CB8AC3E}">
        <p14:creationId xmlns:p14="http://schemas.microsoft.com/office/powerpoint/2010/main" val="738670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6E8917A-E842-4501-82D5-5C6FD94CEC0E}" type="slidenum">
              <a:rPr lang="zh-CN" altLang="en-US" smtClean="0"/>
              <a:t>23</a:t>
            </a:fld>
            <a:endParaRPr lang="zh-CN" altLang="en-US"/>
          </a:p>
        </p:txBody>
      </p:sp>
    </p:spTree>
    <p:extLst>
      <p:ext uri="{BB962C8B-B14F-4D97-AF65-F5344CB8AC3E}">
        <p14:creationId xmlns:p14="http://schemas.microsoft.com/office/powerpoint/2010/main" val="1721451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F856E375-87A5-4CD4-B102-59BA5FD4586D}" type="datetimeFigureOut">
              <a:rPr lang="zh-CN" altLang="en-US" smtClean="0"/>
              <a:t>2023/4/24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9684A30-A8E7-4BB1-AAAA-B4C991B04A0F}" type="slidenum">
              <a:rPr lang="zh-CN" altLang="en-US" smtClean="0"/>
              <a:t>‹#›</a:t>
            </a:fld>
            <a:endParaRPr lang="zh-CN" altLang="en-US"/>
          </a:p>
        </p:txBody>
      </p:sp>
    </p:spTree>
    <p:extLst>
      <p:ext uri="{BB962C8B-B14F-4D97-AF65-F5344CB8AC3E}">
        <p14:creationId xmlns:p14="http://schemas.microsoft.com/office/powerpoint/2010/main" val="331452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856E375-87A5-4CD4-B102-59BA5FD4586D}" type="datetimeFigureOut">
              <a:rPr lang="zh-CN" altLang="en-US" smtClean="0"/>
              <a:t>2023/4/24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9684A30-A8E7-4BB1-AAAA-B4C991B04A0F}" type="slidenum">
              <a:rPr lang="zh-CN" altLang="en-US" smtClean="0"/>
              <a:t>‹#›</a:t>
            </a:fld>
            <a:endParaRPr lang="zh-CN" altLang="en-US"/>
          </a:p>
        </p:txBody>
      </p:sp>
    </p:spTree>
    <p:extLst>
      <p:ext uri="{BB962C8B-B14F-4D97-AF65-F5344CB8AC3E}">
        <p14:creationId xmlns:p14="http://schemas.microsoft.com/office/powerpoint/2010/main" val="1419674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856E375-87A5-4CD4-B102-59BA5FD4586D}" type="datetimeFigureOut">
              <a:rPr lang="zh-CN" altLang="en-US" smtClean="0"/>
              <a:t>2023/4/24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9684A30-A8E7-4BB1-AAAA-B4C991B04A0F}" type="slidenum">
              <a:rPr lang="zh-CN" altLang="en-US" smtClean="0"/>
              <a:t>‹#›</a:t>
            </a:fld>
            <a:endParaRPr lang="zh-CN" altLang="en-US"/>
          </a:p>
        </p:txBody>
      </p:sp>
    </p:spTree>
    <p:extLst>
      <p:ext uri="{BB962C8B-B14F-4D97-AF65-F5344CB8AC3E}">
        <p14:creationId xmlns:p14="http://schemas.microsoft.com/office/powerpoint/2010/main" val="655950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9144000" cy="838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FFFFFF"/>
              </a:solidFill>
              <a:cs typeface="Arial" pitchFamily="34" charset="0"/>
            </a:endParaRPr>
          </a:p>
        </p:txBody>
      </p:sp>
      <mc:AlternateContent xmlns:mc="http://schemas.openxmlformats.org/markup-compatibility/2006" xmlns:a14="http://schemas.microsoft.com/office/drawing/2010/main">
        <mc:Choice Requires="a14">
          <p:sp>
            <p:nvSpPr>
              <p:cNvPr id="3" name="灯片编号占位符 13"/>
              <p:cNvSpPr txBox="1">
                <a:spLocks/>
              </p:cNvSpPr>
              <p:nvPr userDrawn="1"/>
            </p:nvSpPr>
            <p:spPr>
              <a:xfrm>
                <a:off x="8320314" y="6431189"/>
                <a:ext cx="809958"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altLang="zh-CN" b="1" i="1" dirty="0" smtClean="0">
                        <a:latin typeface="Cambria Math"/>
                        <a:ea typeface="Cambria Math"/>
                      </a:rPr>
                      <m:t>~</m:t>
                    </m:r>
                  </m:oMath>
                </a14:m>
                <a:fld id="{B8249A3F-3CE5-4695-9EEF-9CBBFB6F462D}" type="slidenum">
                  <a:rPr lang="zh-CN" altLang="en-US" b="1" smtClean="0"/>
                  <a:pPr marL="0" marR="0" indent="0" algn="ctr" defTabSz="914400" rtl="0" eaLnBrk="1" fontAlgn="auto" latinLnBrk="0" hangingPunct="1">
                    <a:lnSpc>
                      <a:spcPct val="100000"/>
                    </a:lnSpc>
                    <a:spcBef>
                      <a:spcPts val="0"/>
                    </a:spcBef>
                    <a:spcAft>
                      <a:spcPts val="0"/>
                    </a:spcAft>
                    <a:buClrTx/>
                    <a:buSzTx/>
                    <a:buFontTx/>
                    <a:buNone/>
                    <a:tabLst/>
                    <a:defRPr/>
                  </a:pPr>
                  <a:t>‹#›</a:t>
                </a:fld>
                <a14:m>
                  <m:oMath xmlns:m="http://schemas.openxmlformats.org/officeDocument/2006/math">
                    <m:r>
                      <a:rPr lang="en-US" altLang="zh-CN" b="1" i="1" dirty="0" smtClean="0">
                        <a:latin typeface="Cambria Math"/>
                        <a:ea typeface="Cambria Math"/>
                      </a:rPr>
                      <m:t>~</m:t>
                    </m:r>
                  </m:oMath>
                </a14:m>
                <a:endParaRPr lang="zh-CN" altLang="en-US" b="1" dirty="0"/>
              </a:p>
            </p:txBody>
          </p:sp>
        </mc:Choice>
        <mc:Fallback xmlns="">
          <p:sp>
            <p:nvSpPr>
              <p:cNvPr id="3" name="灯片编号占位符 13"/>
              <p:cNvSpPr txBox="1">
                <a:spLocks noRot="1" noChangeAspect="1" noMove="1" noResize="1" noEditPoints="1" noAdjustHandles="1" noChangeArrowheads="1" noChangeShapeType="1" noTextEdit="1"/>
              </p:cNvSpPr>
              <p:nvPr userDrawn="1"/>
            </p:nvSpPr>
            <p:spPr>
              <a:xfrm>
                <a:off x="8320314" y="6431189"/>
                <a:ext cx="809958" cy="365125"/>
              </a:xfrm>
              <a:prstGeom prst="rect">
                <a:avLst/>
              </a:prstGeom>
              <a:blipFill rotWithShape="0">
                <a:blip r:embed="rId2"/>
                <a:stretch>
                  <a:fillRect t="-10000" b="-2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8544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856E375-87A5-4CD4-B102-59BA5FD4586D}" type="datetimeFigureOut">
              <a:rPr lang="zh-CN" altLang="en-US" smtClean="0"/>
              <a:t>2023/4/24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9684A30-A8E7-4BB1-AAAA-B4C991B04A0F}" type="slidenum">
              <a:rPr lang="zh-CN" altLang="en-US" smtClean="0"/>
              <a:t>‹#›</a:t>
            </a:fld>
            <a:endParaRPr lang="zh-CN" altLang="en-US"/>
          </a:p>
        </p:txBody>
      </p:sp>
    </p:spTree>
    <p:extLst>
      <p:ext uri="{BB962C8B-B14F-4D97-AF65-F5344CB8AC3E}">
        <p14:creationId xmlns:p14="http://schemas.microsoft.com/office/powerpoint/2010/main" val="1704337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856E375-87A5-4CD4-B102-59BA5FD4586D}" type="datetimeFigureOut">
              <a:rPr lang="zh-CN" altLang="en-US" smtClean="0"/>
              <a:t>2023/4/24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9684A30-A8E7-4BB1-AAAA-B4C991B04A0F}" type="slidenum">
              <a:rPr lang="zh-CN" altLang="en-US" smtClean="0"/>
              <a:t>‹#›</a:t>
            </a:fld>
            <a:endParaRPr lang="zh-CN" altLang="en-US"/>
          </a:p>
        </p:txBody>
      </p:sp>
    </p:spTree>
    <p:extLst>
      <p:ext uri="{BB962C8B-B14F-4D97-AF65-F5344CB8AC3E}">
        <p14:creationId xmlns:p14="http://schemas.microsoft.com/office/powerpoint/2010/main" val="264402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856E375-87A5-4CD4-B102-59BA5FD4586D}" type="datetimeFigureOut">
              <a:rPr lang="zh-CN" altLang="en-US" smtClean="0"/>
              <a:t>2023/4/24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9684A30-A8E7-4BB1-AAAA-B4C991B04A0F}" type="slidenum">
              <a:rPr lang="zh-CN" altLang="en-US" smtClean="0"/>
              <a:t>‹#›</a:t>
            </a:fld>
            <a:endParaRPr lang="zh-CN" altLang="en-US"/>
          </a:p>
        </p:txBody>
      </p:sp>
    </p:spTree>
    <p:extLst>
      <p:ext uri="{BB962C8B-B14F-4D97-AF65-F5344CB8AC3E}">
        <p14:creationId xmlns:p14="http://schemas.microsoft.com/office/powerpoint/2010/main" val="1155126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856E375-87A5-4CD4-B102-59BA5FD4586D}" type="datetimeFigureOut">
              <a:rPr lang="zh-CN" altLang="en-US" smtClean="0"/>
              <a:t>2023/4/24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9684A30-A8E7-4BB1-AAAA-B4C991B04A0F}" type="slidenum">
              <a:rPr lang="zh-CN" altLang="en-US" smtClean="0"/>
              <a:t>‹#›</a:t>
            </a:fld>
            <a:endParaRPr lang="zh-CN" altLang="en-US"/>
          </a:p>
        </p:txBody>
      </p:sp>
    </p:spTree>
    <p:extLst>
      <p:ext uri="{BB962C8B-B14F-4D97-AF65-F5344CB8AC3E}">
        <p14:creationId xmlns:p14="http://schemas.microsoft.com/office/powerpoint/2010/main" val="307284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856E375-87A5-4CD4-B102-59BA5FD4586D}" type="datetimeFigureOut">
              <a:rPr lang="zh-CN" altLang="en-US" smtClean="0"/>
              <a:t>2023/4/24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9684A30-A8E7-4BB1-AAAA-B4C991B04A0F}" type="slidenum">
              <a:rPr lang="zh-CN" altLang="en-US" smtClean="0"/>
              <a:t>‹#›</a:t>
            </a:fld>
            <a:endParaRPr lang="zh-CN" altLang="en-US"/>
          </a:p>
        </p:txBody>
      </p:sp>
    </p:spTree>
    <p:extLst>
      <p:ext uri="{BB962C8B-B14F-4D97-AF65-F5344CB8AC3E}">
        <p14:creationId xmlns:p14="http://schemas.microsoft.com/office/powerpoint/2010/main" val="240453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6E375-87A5-4CD4-B102-59BA5FD4586D}" type="datetimeFigureOut">
              <a:rPr lang="zh-CN" altLang="en-US" smtClean="0"/>
              <a:t>2023/4/24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9684A30-A8E7-4BB1-AAAA-B4C991B04A0F}" type="slidenum">
              <a:rPr lang="zh-CN" altLang="en-US" smtClean="0"/>
              <a:t>‹#›</a:t>
            </a:fld>
            <a:endParaRPr lang="zh-CN" altLang="en-US"/>
          </a:p>
        </p:txBody>
      </p:sp>
    </p:spTree>
    <p:extLst>
      <p:ext uri="{BB962C8B-B14F-4D97-AF65-F5344CB8AC3E}">
        <p14:creationId xmlns:p14="http://schemas.microsoft.com/office/powerpoint/2010/main" val="811197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856E375-87A5-4CD4-B102-59BA5FD4586D}" type="datetimeFigureOut">
              <a:rPr lang="zh-CN" altLang="en-US" smtClean="0"/>
              <a:t>2023/4/24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9684A30-A8E7-4BB1-AAAA-B4C991B04A0F}" type="slidenum">
              <a:rPr lang="zh-CN" altLang="en-US" smtClean="0"/>
              <a:t>‹#›</a:t>
            </a:fld>
            <a:endParaRPr lang="zh-CN" altLang="en-US"/>
          </a:p>
        </p:txBody>
      </p:sp>
    </p:spTree>
    <p:extLst>
      <p:ext uri="{BB962C8B-B14F-4D97-AF65-F5344CB8AC3E}">
        <p14:creationId xmlns:p14="http://schemas.microsoft.com/office/powerpoint/2010/main" val="155000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F856E375-87A5-4CD4-B102-59BA5FD4586D}" type="datetimeFigureOut">
              <a:rPr lang="zh-CN" altLang="en-US" smtClean="0"/>
              <a:t>2023/4/24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9684A30-A8E7-4BB1-AAAA-B4C991B04A0F}" type="slidenum">
              <a:rPr lang="zh-CN" altLang="en-US" smtClean="0"/>
              <a:t>‹#›</a:t>
            </a:fld>
            <a:endParaRPr lang="zh-CN" altLang="en-US"/>
          </a:p>
        </p:txBody>
      </p:sp>
    </p:spTree>
    <p:extLst>
      <p:ext uri="{BB962C8B-B14F-4D97-AF65-F5344CB8AC3E}">
        <p14:creationId xmlns:p14="http://schemas.microsoft.com/office/powerpoint/2010/main" val="4181848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6E375-87A5-4CD4-B102-59BA5FD4586D}" type="datetimeFigureOut">
              <a:rPr lang="zh-CN" altLang="en-US" smtClean="0"/>
              <a:t>2023/4/24</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84A30-A8E7-4BB1-AAAA-B4C991B04A0F}" type="slidenum">
              <a:rPr lang="zh-CN" altLang="en-US" smtClean="0"/>
              <a:t>‹#›</a:t>
            </a:fld>
            <a:endParaRPr lang="zh-CN" altLang="en-US"/>
          </a:p>
        </p:txBody>
      </p:sp>
    </p:spTree>
    <p:extLst>
      <p:ext uri="{BB962C8B-B14F-4D97-AF65-F5344CB8AC3E}">
        <p14:creationId xmlns:p14="http://schemas.microsoft.com/office/powerpoint/2010/main" val="952801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80.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p:nvPr/>
        </p:nvSpPr>
        <p:spPr>
          <a:xfrm>
            <a:off x="0" y="1743197"/>
            <a:ext cx="9144000" cy="15368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FFFFFF"/>
              </a:solidFill>
              <a:cs typeface="Arial" pitchFamily="34" charset="0"/>
            </a:endParaRPr>
          </a:p>
        </p:txBody>
      </p:sp>
      <p:sp>
        <p:nvSpPr>
          <p:cNvPr id="6" name="TextBox 5"/>
          <p:cNvSpPr txBox="1"/>
          <p:nvPr/>
        </p:nvSpPr>
        <p:spPr>
          <a:xfrm>
            <a:off x="302525" y="2181243"/>
            <a:ext cx="8538949" cy="654475"/>
          </a:xfrm>
          <a:prstGeom prst="rect">
            <a:avLst/>
          </a:prstGeom>
          <a:noFill/>
        </p:spPr>
        <p:txBody>
          <a:bodyPr wrap="square" rtlCol="0">
            <a:spAutoFit/>
          </a:bodyPr>
          <a:lstStyle>
            <a:defPPr>
              <a:defRPr lang="zh-CN"/>
            </a:defPPr>
            <a:lvl1pPr>
              <a:defRPr sz="3200" b="1">
                <a:solidFill>
                  <a:srgbClr val="003399"/>
                </a:solidFill>
                <a:latin typeface="黑体" panose="02010609060101010101" pitchFamily="49" charset="-122"/>
                <a:ea typeface="黑体" panose="02010609060101010101" pitchFamily="49" charset="-122"/>
              </a:defRPr>
            </a:lvl1pPr>
          </a:lstStyle>
          <a:p>
            <a:pPr algn="ctr">
              <a:lnSpc>
                <a:spcPct val="110000"/>
              </a:lnSpc>
            </a:pPr>
            <a:r>
              <a:rPr lang="en-US" altLang="zh-CN" sz="3600" dirty="0">
                <a:solidFill>
                  <a:schemeClr val="tx1"/>
                </a:solidFill>
                <a:latin typeface="Arial" panose="020B0604020202020204" pitchFamily="34" charset="0"/>
                <a:cs typeface="Arial" panose="020B0604020202020204" pitchFamily="34" charset="0"/>
              </a:rPr>
              <a:t>Atomic manipulation by AFM</a:t>
            </a:r>
            <a:endParaRPr lang="en-US" altLang="zh-CN" sz="3600" baseline="-25000" dirty="0">
              <a:solidFill>
                <a:schemeClr val="tx1"/>
              </a:solidFill>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327832C4-9C43-49D9-ABEC-F8EC1F5933BE}"/>
              </a:ext>
            </a:extLst>
          </p:cNvPr>
          <p:cNvSpPr txBox="1"/>
          <p:nvPr/>
        </p:nvSpPr>
        <p:spPr>
          <a:xfrm>
            <a:off x="3359441" y="5921547"/>
            <a:ext cx="2425114" cy="583108"/>
          </a:xfrm>
          <a:prstGeom prst="rect">
            <a:avLst/>
          </a:prstGeom>
          <a:noFill/>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pitchFamily="34" charset="0"/>
                <a:ea typeface="黑体" panose="02010609060101010101" pitchFamily="49" charset="-122"/>
                <a:cs typeface="Calibri" panose="020F0502020204030204" pitchFamily="34" charset="0"/>
              </a:rPr>
              <a:t>2023</a:t>
            </a:r>
            <a:r>
              <a:rPr kumimoji="0" lang="zh-CN" altLang="en-US" sz="2400" b="0" i="0" u="none" strike="noStrike" kern="1200" cap="none" spc="0" normalizeH="0" baseline="0" noProof="0" dirty="0">
                <a:ln>
                  <a:noFill/>
                </a:ln>
                <a:solidFill>
                  <a:prstClr val="black"/>
                </a:solidFill>
                <a:effectLst/>
                <a:uLnTx/>
                <a:uFillTx/>
                <a:latin typeface="Calibri" pitchFamily="34" charset="0"/>
                <a:ea typeface="黑体" panose="02010609060101010101" pitchFamily="49" charset="-122"/>
                <a:cs typeface="Calibri" panose="020F0502020204030204" pitchFamily="34" charset="0"/>
              </a:rPr>
              <a:t>年</a:t>
            </a:r>
            <a:r>
              <a:rPr lang="en-US" altLang="zh-CN" sz="2400" dirty="0">
                <a:solidFill>
                  <a:prstClr val="black"/>
                </a:solidFill>
                <a:latin typeface="Calibri" pitchFamily="34" charset="0"/>
                <a:ea typeface="黑体" panose="02010609060101010101" pitchFamily="49" charset="-122"/>
                <a:cs typeface="Calibri" panose="020F0502020204030204" pitchFamily="34" charset="0"/>
              </a:rPr>
              <a:t>4</a:t>
            </a:r>
            <a:r>
              <a:rPr kumimoji="0" lang="zh-CN" altLang="en-US" sz="2400" b="0" i="0" u="none" strike="noStrike" kern="1200" cap="none" spc="0" normalizeH="0" baseline="0" noProof="0" dirty="0">
                <a:ln>
                  <a:noFill/>
                </a:ln>
                <a:solidFill>
                  <a:prstClr val="black"/>
                </a:solidFill>
                <a:effectLst/>
                <a:uLnTx/>
                <a:uFillTx/>
                <a:latin typeface="Calibri" pitchFamily="34" charset="0"/>
                <a:ea typeface="黑体" panose="02010609060101010101" pitchFamily="49" charset="-122"/>
                <a:cs typeface="Calibri" panose="020F0502020204030204" pitchFamily="34" charset="0"/>
              </a:rPr>
              <a:t>月</a:t>
            </a:r>
            <a:r>
              <a:rPr kumimoji="0" lang="en-US" altLang="zh-CN" sz="2400" b="0" i="0" u="none" strike="noStrike" kern="1200" cap="none" spc="0" normalizeH="0" baseline="0" noProof="0" dirty="0">
                <a:ln>
                  <a:noFill/>
                </a:ln>
                <a:solidFill>
                  <a:prstClr val="black"/>
                </a:solidFill>
                <a:effectLst/>
                <a:uLnTx/>
                <a:uFillTx/>
                <a:latin typeface="Calibri" pitchFamily="34" charset="0"/>
                <a:ea typeface="黑体" panose="02010609060101010101" pitchFamily="49" charset="-122"/>
                <a:cs typeface="Calibri" panose="020F0502020204030204" pitchFamily="34" charset="0"/>
              </a:rPr>
              <a:t>26</a:t>
            </a:r>
            <a:r>
              <a:rPr kumimoji="0" lang="zh-CN" altLang="en-US" sz="2400" b="0" i="0" u="none" strike="noStrike" kern="1200" cap="none" spc="0" normalizeH="0" baseline="0" noProof="0" dirty="0">
                <a:ln>
                  <a:noFill/>
                </a:ln>
                <a:solidFill>
                  <a:prstClr val="black"/>
                </a:solidFill>
                <a:effectLst/>
                <a:uLnTx/>
                <a:uFillTx/>
                <a:latin typeface="Calibri" pitchFamily="34" charset="0"/>
                <a:ea typeface="黑体" panose="02010609060101010101" pitchFamily="49" charset="-122"/>
                <a:cs typeface="Calibri" panose="020F0502020204030204" pitchFamily="34" charset="0"/>
              </a:rPr>
              <a:t>日</a:t>
            </a:r>
            <a:endParaRPr kumimoji="0" lang="en-US" altLang="zh-CN" sz="2400" b="0" i="0" u="none" strike="noStrike" kern="1200" cap="none" spc="0" normalizeH="0" baseline="0" noProof="0" dirty="0">
              <a:ln>
                <a:noFill/>
              </a:ln>
              <a:solidFill>
                <a:prstClr val="black"/>
              </a:solidFill>
              <a:effectLst/>
              <a:uLnTx/>
              <a:uFillTx/>
              <a:latin typeface="Calibri" pitchFamily="34" charset="0"/>
              <a:ea typeface="黑体" panose="02010609060101010101" pitchFamily="49" charset="-122"/>
              <a:cs typeface="Calibri" panose="020F0502020204030204" pitchFamily="34" charset="0"/>
            </a:endParaRPr>
          </a:p>
        </p:txBody>
      </p:sp>
      <p:sp>
        <p:nvSpPr>
          <p:cNvPr id="2" name="文本框 1">
            <a:extLst>
              <a:ext uri="{FF2B5EF4-FFF2-40B4-BE49-F238E27FC236}">
                <a16:creationId xmlns:a16="http://schemas.microsoft.com/office/drawing/2014/main" id="{49D70FE2-488A-CF61-591E-C0990090F376}"/>
              </a:ext>
            </a:extLst>
          </p:cNvPr>
          <p:cNvSpPr txBox="1"/>
          <p:nvPr/>
        </p:nvSpPr>
        <p:spPr>
          <a:xfrm>
            <a:off x="1151213" y="3327343"/>
            <a:ext cx="6841571" cy="501291"/>
          </a:xfrm>
          <a:prstGeom prst="rect">
            <a:avLst/>
          </a:prstGeom>
          <a:noFill/>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pitchFamily="34" charset="0"/>
                <a:ea typeface="黑体" panose="02010609060101010101" pitchFamily="49" charset="-122"/>
                <a:cs typeface="Calibri" panose="020F0502020204030204" pitchFamily="34" charset="0"/>
              </a:rPr>
              <a:t>By </a:t>
            </a:r>
            <a:r>
              <a:rPr kumimoji="0" lang="zh-CN" altLang="en-US" sz="2000" b="0" i="0" u="none" strike="noStrike" kern="1200" cap="none" spc="0" normalizeH="0" baseline="0" noProof="0" dirty="0">
                <a:ln>
                  <a:noFill/>
                </a:ln>
                <a:solidFill>
                  <a:prstClr val="black"/>
                </a:solidFill>
                <a:effectLst/>
                <a:uLnTx/>
                <a:uFillTx/>
                <a:latin typeface="Calibri" pitchFamily="34" charset="0"/>
                <a:ea typeface="黑体" panose="02010609060101010101" pitchFamily="49" charset="-122"/>
                <a:cs typeface="Calibri" panose="020F0502020204030204" pitchFamily="34" charset="0"/>
              </a:rPr>
              <a:t>第七组：隋鑫 刘天瑶 王昱钦 曹子倪 薛子威 </a:t>
            </a:r>
            <a:endParaRPr kumimoji="0" lang="en-US" altLang="zh-CN" sz="2000" b="0" i="0" u="none" strike="noStrike" kern="1200" cap="none" spc="0" normalizeH="0" baseline="0" noProof="0" dirty="0">
              <a:ln>
                <a:noFill/>
              </a:ln>
              <a:solidFill>
                <a:prstClr val="black"/>
              </a:solidFill>
              <a:effectLst/>
              <a:uLnTx/>
              <a:uFillTx/>
              <a:latin typeface="Calibri" pitchFamily="34" charset="0"/>
              <a:ea typeface="黑体" panose="02010609060101010101" pitchFamily="49" charset="-122"/>
              <a:cs typeface="Calibri" panose="020F0502020204030204" pitchFamily="34" charset="0"/>
            </a:endParaRPr>
          </a:p>
        </p:txBody>
      </p:sp>
      <p:sp>
        <p:nvSpPr>
          <p:cNvPr id="3" name="TextBox 5">
            <a:extLst>
              <a:ext uri="{FF2B5EF4-FFF2-40B4-BE49-F238E27FC236}">
                <a16:creationId xmlns:a16="http://schemas.microsoft.com/office/drawing/2014/main" id="{F692A4A1-EF6A-1E7B-F8FF-2F3727538FDA}"/>
              </a:ext>
            </a:extLst>
          </p:cNvPr>
          <p:cNvSpPr txBox="1"/>
          <p:nvPr/>
        </p:nvSpPr>
        <p:spPr>
          <a:xfrm>
            <a:off x="0" y="985259"/>
            <a:ext cx="2450547" cy="627288"/>
          </a:xfrm>
          <a:prstGeom prst="rect">
            <a:avLst/>
          </a:prstGeom>
          <a:noFill/>
        </p:spPr>
        <p:txBody>
          <a:bodyPr wrap="square" rtlCol="0">
            <a:spAutoFit/>
          </a:bodyPr>
          <a:lstStyle>
            <a:defPPr>
              <a:defRPr lang="zh-CN"/>
            </a:defPPr>
            <a:lvl1pPr>
              <a:defRPr sz="3200" b="1">
                <a:solidFill>
                  <a:srgbClr val="003399"/>
                </a:solidFill>
                <a:latin typeface="黑体" panose="02010609060101010101" pitchFamily="49" charset="-122"/>
                <a:ea typeface="黑体" panose="02010609060101010101" pitchFamily="49" charset="-122"/>
              </a:defRPr>
            </a:lvl1pPr>
          </a:lstStyle>
          <a:p>
            <a:pPr algn="ctr">
              <a:lnSpc>
                <a:spcPct val="110000"/>
              </a:lnSpc>
            </a:pPr>
            <a:r>
              <a:rPr lang="zh-CN" altLang="en-US" sz="3600" dirty="0">
                <a:solidFill>
                  <a:schemeClr val="tx1"/>
                </a:solidFill>
                <a:latin typeface="Arial" panose="020B0604020202020204" pitchFamily="34" charset="0"/>
                <a:cs typeface="Arial" panose="020B0604020202020204" pitchFamily="34" charset="0"/>
              </a:rPr>
              <a:t>表面物理</a:t>
            </a:r>
            <a:endParaRPr lang="en-US" altLang="zh-CN" sz="3600" baseline="-25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207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707F935-D8FD-8E8D-5389-CAC58ABE70D3}"/>
              </a:ext>
            </a:extLst>
          </p:cNvPr>
          <p:cNvSpPr txBox="1"/>
          <p:nvPr/>
        </p:nvSpPr>
        <p:spPr>
          <a:xfrm>
            <a:off x="0" y="88854"/>
            <a:ext cx="9143999" cy="584775"/>
          </a:xfrm>
          <a:prstGeom prst="rect">
            <a:avLst/>
          </a:prstGeom>
          <a:noFill/>
        </p:spPr>
        <p:txBody>
          <a:bodyPr wrap="square" rtlCol="0">
            <a:spAutoFit/>
          </a:bodyPr>
          <a:lstStyle/>
          <a:p>
            <a:pPr algn="ctr"/>
            <a:r>
              <a:rPr lang="en-US" altLang="zh-CN" sz="3200" b="1" dirty="0">
                <a:latin typeface="Calibri" panose="020F0502020204030204" pitchFamily="34" charset="0"/>
                <a:ea typeface="黑体" panose="02010609060101010101" pitchFamily="49" charset="-122"/>
                <a:cs typeface="Arial" panose="020B0604020202020204" pitchFamily="34" charset="0"/>
              </a:rPr>
              <a:t>AFM</a:t>
            </a:r>
            <a:r>
              <a:rPr lang="zh-CN" altLang="en-US" sz="3200" b="1" dirty="0">
                <a:latin typeface="Calibri" panose="020F0502020204030204" pitchFamily="34" charset="0"/>
                <a:ea typeface="黑体" panose="02010609060101010101" pitchFamily="49" charset="-122"/>
                <a:cs typeface="Arial" panose="020B0604020202020204" pitchFamily="34" charset="0"/>
              </a:rPr>
              <a:t>在半导体表面对原子的纵向操纵</a:t>
            </a:r>
            <a:endParaRPr lang="en-US" altLang="zh-CN" sz="3200" b="1" dirty="0">
              <a:latin typeface="Calibri" panose="020F0502020204030204" pitchFamily="34" charset="0"/>
              <a:ea typeface="黑体" panose="02010609060101010101" pitchFamily="49" charset="-122"/>
              <a:cs typeface="Arial" panose="020B0604020202020204" pitchFamily="34" charset="0"/>
            </a:endParaRPr>
          </a:p>
        </p:txBody>
      </p:sp>
      <p:pic>
        <p:nvPicPr>
          <p:cNvPr id="3" name="图片 2">
            <a:extLst>
              <a:ext uri="{FF2B5EF4-FFF2-40B4-BE49-F238E27FC236}">
                <a16:creationId xmlns:a16="http://schemas.microsoft.com/office/drawing/2014/main" id="{208C8C7E-AB41-BEB3-70C9-E6A649E07A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894" t="65907" r="3589"/>
          <a:stretch/>
        </p:blipFill>
        <p:spPr>
          <a:xfrm>
            <a:off x="5887367" y="1573058"/>
            <a:ext cx="3172541" cy="1581323"/>
          </a:xfrm>
          <a:prstGeom prst="rect">
            <a:avLst/>
          </a:prstGeom>
        </p:spPr>
      </p:pic>
      <p:sp>
        <p:nvSpPr>
          <p:cNvPr id="4" name="文本框 3">
            <a:extLst>
              <a:ext uri="{FF2B5EF4-FFF2-40B4-BE49-F238E27FC236}">
                <a16:creationId xmlns:a16="http://schemas.microsoft.com/office/drawing/2014/main" id="{2F15A41A-CE66-9F1A-B01A-C3CA5C9F915E}"/>
              </a:ext>
            </a:extLst>
          </p:cNvPr>
          <p:cNvSpPr txBox="1"/>
          <p:nvPr/>
        </p:nvSpPr>
        <p:spPr>
          <a:xfrm>
            <a:off x="345712" y="929062"/>
            <a:ext cx="7810816" cy="435697"/>
          </a:xfrm>
          <a:prstGeom prst="rect">
            <a:avLst/>
          </a:prstGeom>
          <a:noFill/>
        </p:spPr>
        <p:txBody>
          <a:bodyPr wrap="square">
            <a:spAutoFit/>
          </a:bodyPr>
          <a:lstStyle/>
          <a:p>
            <a:pPr>
              <a:lnSpc>
                <a:spcPct val="130000"/>
              </a:lnSpc>
            </a:pPr>
            <a:r>
              <a:rPr lang="zh-CN" altLang="en-US" sz="2000" dirty="0">
                <a:solidFill>
                  <a:srgbClr val="3366FF"/>
                </a:solidFill>
                <a:latin typeface="黑体" panose="02010609060101010101" pitchFamily="49" charset="-122"/>
                <a:ea typeface="黑体" panose="02010609060101010101" pitchFamily="49" charset="-122"/>
                <a:cs typeface="Times New Roman" panose="02020603050405020304" pitchFamily="18" charset="0"/>
              </a:rPr>
              <a:t>垂直操纵：</a:t>
            </a:r>
            <a:r>
              <a:rPr lang="zh-CN" altLang="en-US" sz="2000" dirty="0">
                <a:latin typeface="黑体" panose="02010609060101010101" pitchFamily="49" charset="-122"/>
                <a:ea typeface="黑体" panose="02010609060101010101" pitchFamily="49" charset="-122"/>
                <a:cs typeface="Times New Roman" panose="02020603050405020304" pitchFamily="18" charset="0"/>
              </a:rPr>
              <a:t>从表面移除一个原子</a:t>
            </a:r>
            <a:r>
              <a:rPr lang="en-US" altLang="zh-CN" sz="2000" dirty="0">
                <a:latin typeface="黑体" panose="02010609060101010101" pitchFamily="49" charset="-122"/>
                <a:ea typeface="黑体" panose="02010609060101010101" pitchFamily="49" charset="-122"/>
                <a:cs typeface="Times New Roman" panose="02020603050405020304" pitchFamily="18" charset="0"/>
              </a:rPr>
              <a:t>, </a:t>
            </a:r>
            <a:r>
              <a:rPr lang="zh-CN" altLang="en-US" sz="2000" dirty="0">
                <a:latin typeface="黑体" panose="02010609060101010101" pitchFamily="49" charset="-122"/>
                <a:ea typeface="黑体" panose="02010609060101010101" pitchFamily="49" charset="-122"/>
                <a:cs typeface="Times New Roman" panose="02020603050405020304" pitchFamily="18" charset="0"/>
              </a:rPr>
              <a:t>或将一个原子沉积在原子空位中</a:t>
            </a:r>
            <a:endParaRPr lang="zh-CN" altLang="en-US" sz="2000" dirty="0">
              <a:latin typeface="黑体" panose="02010609060101010101" pitchFamily="49" charset="-122"/>
              <a:ea typeface="黑体" panose="02010609060101010101" pitchFamily="49" charset="-122"/>
            </a:endParaRPr>
          </a:p>
        </p:txBody>
      </p:sp>
      <p:sp>
        <p:nvSpPr>
          <p:cNvPr id="5" name="文本框 4">
            <a:extLst>
              <a:ext uri="{FF2B5EF4-FFF2-40B4-BE49-F238E27FC236}">
                <a16:creationId xmlns:a16="http://schemas.microsoft.com/office/drawing/2014/main" id="{DE0597DF-CC93-3C68-5796-ED4B40BF8156}"/>
              </a:ext>
            </a:extLst>
          </p:cNvPr>
          <p:cNvSpPr txBox="1"/>
          <p:nvPr/>
        </p:nvSpPr>
        <p:spPr>
          <a:xfrm>
            <a:off x="450827" y="3501019"/>
            <a:ext cx="8183587" cy="3271280"/>
          </a:xfrm>
          <a:prstGeom prst="rect">
            <a:avLst/>
          </a:prstGeom>
          <a:noFill/>
        </p:spPr>
        <p:txBody>
          <a:bodyPr wrap="square">
            <a:spAutoFit/>
          </a:bodyPr>
          <a:lstStyle/>
          <a:p>
            <a:pPr algn="l">
              <a:lnSpc>
                <a:spcPct val="150000"/>
              </a:lnSpc>
            </a:pPr>
            <a:r>
              <a:rPr lang="zh-CN" altLang="en-US" sz="2000" dirty="0">
                <a:solidFill>
                  <a:srgbClr val="FF0000"/>
                </a:solidFill>
                <a:latin typeface="Calibri" panose="020F0502020204030204" pitchFamily="34" charset="0"/>
                <a:ea typeface="黑体" panose="02010609060101010101" pitchFamily="49" charset="-122"/>
              </a:rPr>
              <a:t>机制：</a:t>
            </a:r>
            <a:endParaRPr lang="en-US" altLang="zh-CN" sz="2000" dirty="0">
              <a:solidFill>
                <a:srgbClr val="FF0000"/>
              </a:solidFill>
              <a:latin typeface="Calibri" panose="020F0502020204030204" pitchFamily="34" charset="0"/>
              <a:ea typeface="黑体" panose="02010609060101010101" pitchFamily="49" charset="-122"/>
            </a:endParaRPr>
          </a:p>
          <a:p>
            <a:pPr algn="l">
              <a:lnSpc>
                <a:spcPct val="150000"/>
              </a:lnSpc>
            </a:pPr>
            <a:r>
              <a:rPr lang="zh-CN" altLang="en-US" sz="2000" dirty="0">
                <a:latin typeface="Calibri" panose="020F0502020204030204" pitchFamily="34" charset="0"/>
                <a:ea typeface="黑体" panose="02010609060101010101" pitchFamily="49" charset="-122"/>
              </a:rPr>
              <a:t>当针尖和表面极近时</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形成了针尖</a:t>
            </a:r>
            <a:r>
              <a:rPr lang="en-US" altLang="zh-CN" sz="2000" dirty="0">
                <a:latin typeface="Calibri" panose="020F0502020204030204" pitchFamily="34" charset="0"/>
                <a:ea typeface="黑体" panose="02010609060101010101" pitchFamily="49" charset="-122"/>
              </a:rPr>
              <a:t>-</a:t>
            </a:r>
            <a:r>
              <a:rPr lang="zh-CN" altLang="en-US" sz="2000" dirty="0">
                <a:latin typeface="Calibri" panose="020F0502020204030204" pitchFamily="34" charset="0"/>
                <a:ea typeface="黑体" panose="02010609060101010101" pitchFamily="49" charset="-122"/>
              </a:rPr>
              <a:t>表面混合结构</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同时发生针尖尖端原子与表面原子交换</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针尖可看作一根</a:t>
            </a:r>
            <a:r>
              <a:rPr lang="zh-CN" altLang="en-US" sz="2000" dirty="0">
                <a:solidFill>
                  <a:srgbClr val="3366FF"/>
                </a:solidFill>
                <a:latin typeface="Calibri" panose="020F0502020204030204" pitchFamily="34" charset="0"/>
                <a:ea typeface="黑体" panose="02010609060101010101" pitchFamily="49" charset="-122"/>
              </a:rPr>
              <a:t>原子级 “蘸水笔”</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在不同的样品表面“写”出特定的纳米结构</a:t>
            </a:r>
            <a:r>
              <a:rPr lang="en-US" altLang="zh-CN" sz="2000" dirty="0">
                <a:latin typeface="Calibri" panose="020F0502020204030204" pitchFamily="34" charset="0"/>
                <a:ea typeface="黑体" panose="02010609060101010101" pitchFamily="49" charset="-122"/>
              </a:rPr>
              <a:t>.</a:t>
            </a:r>
          </a:p>
          <a:p>
            <a:pPr algn="l">
              <a:lnSpc>
                <a:spcPct val="150000"/>
              </a:lnSpc>
            </a:pPr>
            <a:endParaRPr lang="en-US" altLang="zh-CN" sz="2000" dirty="0">
              <a:latin typeface="Calibri" panose="020F0502020204030204" pitchFamily="34" charset="0"/>
              <a:ea typeface="黑体" panose="02010609060101010101" pitchFamily="49" charset="-122"/>
            </a:endParaRPr>
          </a:p>
          <a:p>
            <a:pPr algn="l">
              <a:lnSpc>
                <a:spcPct val="150000"/>
              </a:lnSpc>
            </a:pPr>
            <a:r>
              <a:rPr lang="zh-CN" altLang="en-US" sz="2000" dirty="0">
                <a:latin typeface="Calibri" panose="020F0502020204030204" pitchFamily="34" charset="0"/>
                <a:ea typeface="黑体" panose="02010609060101010101" pitchFamily="49" charset="-122"/>
              </a:rPr>
              <a:t>可用于室温下半导体表面上可控的单原子沉积</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制造出复杂的原子结构</a:t>
            </a:r>
            <a:endParaRPr lang="en-US" altLang="zh-CN" sz="2000" dirty="0">
              <a:latin typeface="Calibri" panose="020F0502020204030204" pitchFamily="34" charset="0"/>
              <a:ea typeface="黑体" panose="02010609060101010101" pitchFamily="49" charset="-122"/>
            </a:endParaRPr>
          </a:p>
          <a:p>
            <a:pPr algn="l">
              <a:lnSpc>
                <a:spcPct val="150000"/>
              </a:lnSpc>
            </a:pPr>
            <a:r>
              <a:rPr lang="zh-CN" altLang="en-US" sz="2000" dirty="0">
                <a:latin typeface="Calibri" panose="020F0502020204030204" pitchFamily="34" charset="0"/>
                <a:ea typeface="黑体" panose="02010609060101010101" pitchFamily="49" charset="-122"/>
              </a:rPr>
              <a:t>选择性半导体掺杂、量子计算、自旋电子学</a:t>
            </a:r>
            <a:r>
              <a:rPr lang="en-US" altLang="zh-CN" sz="2000" dirty="0">
                <a:latin typeface="Calibri" panose="020F0502020204030204" pitchFamily="34" charset="0"/>
                <a:ea typeface="黑体" panose="02010609060101010101" pitchFamily="49" charset="-122"/>
              </a:rPr>
              <a:t>…</a:t>
            </a:r>
          </a:p>
        </p:txBody>
      </p:sp>
      <p:sp>
        <p:nvSpPr>
          <p:cNvPr id="6" name="文本框 5">
            <a:extLst>
              <a:ext uri="{FF2B5EF4-FFF2-40B4-BE49-F238E27FC236}">
                <a16:creationId xmlns:a16="http://schemas.microsoft.com/office/drawing/2014/main" id="{7ECFED12-7DA1-3ED3-60A5-F88DA0ED8619}"/>
              </a:ext>
            </a:extLst>
          </p:cNvPr>
          <p:cNvSpPr txBox="1"/>
          <p:nvPr/>
        </p:nvSpPr>
        <p:spPr>
          <a:xfrm>
            <a:off x="6740553" y="6454142"/>
            <a:ext cx="1765883" cy="276999"/>
          </a:xfrm>
          <a:prstGeom prst="rect">
            <a:avLst/>
          </a:prstGeom>
          <a:noFill/>
        </p:spPr>
        <p:txBody>
          <a:bodyPr wrap="square">
            <a:spAutoFit/>
          </a:bodyPr>
          <a:lstStyle/>
          <a:p>
            <a:r>
              <a:rPr lang="en-GB" altLang="zh-CN" sz="1200" i="1" dirty="0"/>
              <a:t>Science</a:t>
            </a:r>
            <a:r>
              <a:rPr lang="en-GB" altLang="zh-CN" sz="1200" dirty="0"/>
              <a:t> 2008, </a:t>
            </a:r>
            <a:r>
              <a:rPr lang="en-GB" altLang="zh-CN" sz="1200" b="1" dirty="0"/>
              <a:t>322</a:t>
            </a:r>
            <a:r>
              <a:rPr lang="en-GB" altLang="zh-CN" sz="1200" dirty="0"/>
              <a:t>, 413</a:t>
            </a:r>
            <a:endParaRPr lang="zh-CN" altLang="en-US" sz="1200" dirty="0"/>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13946AB7-3F4D-6EA2-17D2-DFF44EE6FF83}"/>
                  </a:ext>
                </a:extLst>
              </p:cNvPr>
              <p:cNvSpPr txBox="1"/>
              <p:nvPr/>
            </p:nvSpPr>
            <p:spPr>
              <a:xfrm>
                <a:off x="2687624" y="3179517"/>
                <a:ext cx="3709989" cy="395429"/>
              </a:xfrm>
              <a:prstGeom prst="rect">
                <a:avLst/>
              </a:prstGeom>
              <a:noFill/>
            </p:spPr>
            <p:txBody>
              <a:bodyPr wrap="square">
                <a:spAutoFit/>
              </a:bodyPr>
              <a:lstStyle/>
              <a:p>
                <a:r>
                  <a:rPr lang="en-US" altLang="zh-CN" sz="1800" dirty="0">
                    <a:solidFill>
                      <a:srgbClr val="3366FF"/>
                    </a:solidFill>
                    <a:latin typeface="Calibri" panose="020F0502020204030204" pitchFamily="34" charset="0"/>
                    <a:ea typeface="黑体" panose="02010609060101010101" pitchFamily="49" charset="-122"/>
                  </a:rPr>
                  <a:t>Si(111)–(</a:t>
                </a:r>
                <a14:m>
                  <m:oMath xmlns:m="http://schemas.openxmlformats.org/officeDocument/2006/math">
                    <m:rad>
                      <m:radPr>
                        <m:degHide m:val="on"/>
                        <m:ctrlPr>
                          <a:rPr lang="en-US" altLang="zh-CN" sz="1800" i="1" smtClean="0">
                            <a:solidFill>
                              <a:srgbClr val="3366FF"/>
                            </a:solidFill>
                            <a:latin typeface="Cambria Math" panose="02040503050406030204" pitchFamily="18" charset="0"/>
                            <a:ea typeface="黑体" panose="02010609060101010101" pitchFamily="49" charset="-122"/>
                          </a:rPr>
                        </m:ctrlPr>
                      </m:radPr>
                      <m:deg/>
                      <m:e>
                        <m:r>
                          <a:rPr lang="en-US" altLang="zh-CN" sz="1800" b="0" i="1" smtClean="0">
                            <a:solidFill>
                              <a:srgbClr val="3366FF"/>
                            </a:solidFill>
                            <a:latin typeface="Cambria Math" panose="02040503050406030204" pitchFamily="18" charset="0"/>
                            <a:ea typeface="黑体" panose="02010609060101010101" pitchFamily="49" charset="-122"/>
                          </a:rPr>
                          <m:t>3</m:t>
                        </m:r>
                      </m:e>
                    </m:rad>
                    <m:r>
                      <a:rPr lang="en-US" altLang="zh-CN" sz="1800" i="1" smtClean="0">
                        <a:solidFill>
                          <a:srgbClr val="3366FF"/>
                        </a:solidFill>
                        <a:latin typeface="Cambria Math" panose="02040503050406030204" pitchFamily="18" charset="0"/>
                        <a:ea typeface="Cambria Math" panose="02040503050406030204" pitchFamily="18" charset="0"/>
                      </a:rPr>
                      <m:t>×</m:t>
                    </m:r>
                    <m:rad>
                      <m:radPr>
                        <m:degHide m:val="on"/>
                        <m:ctrlPr>
                          <a:rPr lang="en-US" altLang="zh-CN" sz="1800" i="1">
                            <a:solidFill>
                              <a:srgbClr val="3366FF"/>
                            </a:solidFill>
                            <a:latin typeface="Cambria Math" panose="02040503050406030204" pitchFamily="18" charset="0"/>
                            <a:ea typeface="黑体" panose="02010609060101010101" pitchFamily="49" charset="-122"/>
                          </a:rPr>
                        </m:ctrlPr>
                      </m:radPr>
                      <m:deg/>
                      <m:e>
                        <m:r>
                          <a:rPr lang="en-US" altLang="zh-CN" sz="1800" i="1">
                            <a:solidFill>
                              <a:srgbClr val="3366FF"/>
                            </a:solidFill>
                            <a:latin typeface="Cambria Math" panose="02040503050406030204" pitchFamily="18" charset="0"/>
                            <a:ea typeface="黑体" panose="02010609060101010101" pitchFamily="49" charset="-122"/>
                          </a:rPr>
                          <m:t>3</m:t>
                        </m:r>
                      </m:e>
                    </m:rad>
                  </m:oMath>
                </a14:m>
                <a:r>
                  <a:rPr lang="en-US" altLang="zh-CN" sz="1800" dirty="0">
                    <a:solidFill>
                      <a:srgbClr val="3366FF"/>
                    </a:solidFill>
                    <a:latin typeface="Calibri" panose="020F0502020204030204" pitchFamily="34" charset="0"/>
                    <a:ea typeface="黑体" panose="02010609060101010101" pitchFamily="49" charset="-122"/>
                  </a:rPr>
                  <a:t>)R30°</a:t>
                </a:r>
                <a:r>
                  <a:rPr lang="zh-CN" altLang="en-US" sz="1800" dirty="0">
                    <a:solidFill>
                      <a:srgbClr val="3366FF"/>
                    </a:solidFill>
                    <a:latin typeface="Calibri" panose="020F0502020204030204" pitchFamily="34" charset="0"/>
                    <a:ea typeface="黑体" panose="02010609060101010101" pitchFamily="49" charset="-122"/>
                  </a:rPr>
                  <a:t>上的</a:t>
                </a:r>
                <a:r>
                  <a:rPr lang="en-US" altLang="zh-CN" sz="1800" dirty="0">
                    <a:solidFill>
                      <a:srgbClr val="3366FF"/>
                    </a:solidFill>
                    <a:latin typeface="Calibri" panose="020F0502020204030204" pitchFamily="34" charset="0"/>
                    <a:ea typeface="黑体" panose="02010609060101010101" pitchFamily="49" charset="-122"/>
                  </a:rPr>
                  <a:t>Sn</a:t>
                </a:r>
                <a:r>
                  <a:rPr lang="zh-CN" altLang="en-US" sz="1800" dirty="0">
                    <a:solidFill>
                      <a:srgbClr val="3366FF"/>
                    </a:solidFill>
                    <a:latin typeface="Calibri" panose="020F0502020204030204" pitchFamily="34" charset="0"/>
                    <a:ea typeface="黑体" panose="02010609060101010101" pitchFamily="49" charset="-122"/>
                  </a:rPr>
                  <a:t>单层</a:t>
                </a:r>
                <a:endParaRPr lang="zh-CN" altLang="en-US" dirty="0"/>
              </a:p>
            </p:txBody>
          </p:sp>
        </mc:Choice>
        <mc:Fallback xmlns="">
          <p:sp>
            <p:nvSpPr>
              <p:cNvPr id="8" name="文本框 7">
                <a:extLst>
                  <a:ext uri="{FF2B5EF4-FFF2-40B4-BE49-F238E27FC236}">
                    <a16:creationId xmlns:a16="http://schemas.microsoft.com/office/drawing/2014/main" id="{13946AB7-3F4D-6EA2-17D2-DFF44EE6FF83}"/>
                  </a:ext>
                </a:extLst>
              </p:cNvPr>
              <p:cNvSpPr txBox="1">
                <a:spLocks noRot="1" noChangeAspect="1" noMove="1" noResize="1" noEditPoints="1" noAdjustHandles="1" noChangeArrowheads="1" noChangeShapeType="1" noTextEdit="1"/>
              </p:cNvSpPr>
              <p:nvPr/>
            </p:nvSpPr>
            <p:spPr>
              <a:xfrm>
                <a:off x="2687624" y="3179517"/>
                <a:ext cx="3709989" cy="395429"/>
              </a:xfrm>
              <a:prstGeom prst="rect">
                <a:avLst/>
              </a:prstGeom>
              <a:blipFill>
                <a:blip r:embed="rId4"/>
                <a:stretch>
                  <a:fillRect l="-1480" t="-7813" b="-26563"/>
                </a:stretch>
              </a:blipFill>
            </p:spPr>
            <p:txBody>
              <a:bodyPr/>
              <a:lstStyle/>
              <a:p>
                <a:r>
                  <a:rPr lang="zh-CN" altLang="en-US">
                    <a:noFill/>
                  </a:rPr>
                  <a:t> </a:t>
                </a:r>
              </a:p>
            </p:txBody>
          </p:sp>
        </mc:Fallback>
      </mc:AlternateContent>
      <p:pic>
        <p:nvPicPr>
          <p:cNvPr id="13314" name="Picture 2">
            <a:extLst>
              <a:ext uri="{FF2B5EF4-FFF2-40B4-BE49-F238E27FC236}">
                <a16:creationId xmlns:a16="http://schemas.microsoft.com/office/drawing/2014/main" id="{9BDC17A6-190F-E5F6-821C-B87F45C2AD8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962" r="47059" b="39528"/>
          <a:stretch/>
        </p:blipFill>
        <p:spPr bwMode="auto">
          <a:xfrm>
            <a:off x="205166" y="1569713"/>
            <a:ext cx="3876886" cy="1463104"/>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995DB342-B219-9058-67DD-31BBA98CD6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730" t="65907" r="58493"/>
          <a:stretch/>
        </p:blipFill>
        <p:spPr>
          <a:xfrm>
            <a:off x="4112356" y="1569713"/>
            <a:ext cx="1677214" cy="1581323"/>
          </a:xfrm>
          <a:prstGeom prst="rect">
            <a:avLst/>
          </a:prstGeom>
        </p:spPr>
      </p:pic>
    </p:spTree>
    <p:extLst>
      <p:ext uri="{BB962C8B-B14F-4D97-AF65-F5344CB8AC3E}">
        <p14:creationId xmlns:p14="http://schemas.microsoft.com/office/powerpoint/2010/main" val="3541727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537AEEF-9C47-87DE-0838-4B91FE526ABC}"/>
              </a:ext>
            </a:extLst>
          </p:cNvPr>
          <p:cNvSpPr txBox="1"/>
          <p:nvPr/>
        </p:nvSpPr>
        <p:spPr>
          <a:xfrm>
            <a:off x="0" y="88854"/>
            <a:ext cx="9143999" cy="584775"/>
          </a:xfrm>
          <a:prstGeom prst="rect">
            <a:avLst/>
          </a:prstGeom>
          <a:noFill/>
        </p:spPr>
        <p:txBody>
          <a:bodyPr wrap="square" rtlCol="0">
            <a:spAutoFit/>
          </a:bodyPr>
          <a:lstStyle/>
          <a:p>
            <a:pPr algn="ctr"/>
            <a:r>
              <a:rPr lang="zh-CN" altLang="en-US" sz="3200" b="1" dirty="0">
                <a:latin typeface="Calibri" panose="020F0502020204030204" pitchFamily="34" charset="0"/>
                <a:ea typeface="黑体" panose="02010609060101010101" pitchFamily="49" charset="-122"/>
                <a:cs typeface="Arial" panose="020B0604020202020204" pitchFamily="34" charset="0"/>
              </a:rPr>
              <a:t>原子操纵在</a:t>
            </a:r>
            <a:r>
              <a:rPr lang="en-US" altLang="zh-CN" sz="3200" b="1" dirty="0">
                <a:latin typeface="Calibri" panose="020F0502020204030204" pitchFamily="34" charset="0"/>
                <a:ea typeface="黑体" panose="02010609060101010101" pitchFamily="49" charset="-122"/>
                <a:cs typeface="Arial" panose="020B0604020202020204" pitchFamily="34" charset="0"/>
              </a:rPr>
              <a:t>Cu(111)-CO</a:t>
            </a:r>
            <a:r>
              <a:rPr lang="zh-CN" altLang="en-US" sz="3200" b="1" dirty="0">
                <a:latin typeface="Calibri" panose="020F0502020204030204" pitchFamily="34" charset="0"/>
                <a:ea typeface="黑体" panose="02010609060101010101" pitchFamily="49" charset="-122"/>
                <a:cs typeface="Arial" panose="020B0604020202020204" pitchFamily="34" charset="0"/>
              </a:rPr>
              <a:t>体系中实现的人工结构</a:t>
            </a:r>
            <a:endParaRPr lang="en-US" altLang="zh-CN" sz="3200" b="1" dirty="0">
              <a:latin typeface="Calibri" panose="020F0502020204030204" pitchFamily="34" charset="0"/>
              <a:ea typeface="黑体" panose="02010609060101010101" pitchFamily="49" charset="-122"/>
              <a:cs typeface="Arial" panose="020B0604020202020204" pitchFamily="34" charset="0"/>
            </a:endParaRPr>
          </a:p>
        </p:txBody>
      </p:sp>
      <p:grpSp>
        <p:nvGrpSpPr>
          <p:cNvPr id="9" name="组合 8">
            <a:extLst>
              <a:ext uri="{FF2B5EF4-FFF2-40B4-BE49-F238E27FC236}">
                <a16:creationId xmlns:a16="http://schemas.microsoft.com/office/drawing/2014/main" id="{C1234995-3DF7-3E48-29D6-FE3F80432D06}"/>
              </a:ext>
            </a:extLst>
          </p:cNvPr>
          <p:cNvGrpSpPr/>
          <p:nvPr/>
        </p:nvGrpSpPr>
        <p:grpSpPr>
          <a:xfrm>
            <a:off x="138814" y="841043"/>
            <a:ext cx="8866370" cy="5772805"/>
            <a:chOff x="80137" y="885052"/>
            <a:chExt cx="8866370" cy="5772805"/>
          </a:xfrm>
        </p:grpSpPr>
        <p:pic>
          <p:nvPicPr>
            <p:cNvPr id="11266" name="Picture 2">
              <a:extLst>
                <a:ext uri="{FF2B5EF4-FFF2-40B4-BE49-F238E27FC236}">
                  <a16:creationId xmlns:a16="http://schemas.microsoft.com/office/drawing/2014/main" id="{D683CBD1-37BE-5BF9-81AD-8113F00EF9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37" y="1390371"/>
              <a:ext cx="8866370" cy="5267486"/>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96FDC24D-C4EC-549D-204B-FD008D520FF0}"/>
                </a:ext>
              </a:extLst>
            </p:cNvPr>
            <p:cNvSpPr txBox="1"/>
            <p:nvPr/>
          </p:nvSpPr>
          <p:spPr>
            <a:xfrm>
              <a:off x="236612" y="885053"/>
              <a:ext cx="2069156" cy="455125"/>
            </a:xfrm>
            <a:prstGeom prst="rect">
              <a:avLst/>
            </a:prstGeom>
            <a:noFill/>
          </p:spPr>
          <p:txBody>
            <a:bodyPr wrap="square">
              <a:spAutoFit/>
            </a:bodyPr>
            <a:lstStyle/>
            <a:p>
              <a:pPr>
                <a:lnSpc>
                  <a:spcPct val="130000"/>
                </a:lnSpc>
              </a:pPr>
              <a:r>
                <a:rPr lang="en-US" altLang="zh-CN" sz="2000" dirty="0">
                  <a:solidFill>
                    <a:srgbClr val="3366FF"/>
                  </a:solidFill>
                  <a:latin typeface="Calibri" panose="020F0502020204030204" pitchFamily="34" charset="0"/>
                  <a:ea typeface="黑体" panose="02010609060101010101" pitchFamily="49" charset="-122"/>
                </a:rPr>
                <a:t>a-c </a:t>
              </a:r>
              <a:r>
                <a:rPr lang="zh-CN" altLang="en-US" sz="2000" dirty="0">
                  <a:solidFill>
                    <a:srgbClr val="3366FF"/>
                  </a:solidFill>
                  <a:latin typeface="Calibri" panose="020F0502020204030204" pitchFamily="34" charset="0"/>
                  <a:ea typeface="黑体" panose="02010609060101010101" pitchFamily="49" charset="-122"/>
                </a:rPr>
                <a:t>准周期晶格</a:t>
              </a:r>
            </a:p>
          </p:txBody>
        </p:sp>
        <p:sp>
          <p:nvSpPr>
            <p:cNvPr id="6" name="文本框 5">
              <a:extLst>
                <a:ext uri="{FF2B5EF4-FFF2-40B4-BE49-F238E27FC236}">
                  <a16:creationId xmlns:a16="http://schemas.microsoft.com/office/drawing/2014/main" id="{AFD18F30-1436-A7AA-68DC-8DD867BAECC3}"/>
                </a:ext>
              </a:extLst>
            </p:cNvPr>
            <p:cNvSpPr txBox="1"/>
            <p:nvPr/>
          </p:nvSpPr>
          <p:spPr>
            <a:xfrm>
              <a:off x="2569166" y="885053"/>
              <a:ext cx="1766699" cy="455125"/>
            </a:xfrm>
            <a:prstGeom prst="rect">
              <a:avLst/>
            </a:prstGeom>
            <a:noFill/>
          </p:spPr>
          <p:txBody>
            <a:bodyPr wrap="square">
              <a:spAutoFit/>
            </a:bodyPr>
            <a:lstStyle/>
            <a:p>
              <a:pPr algn="ctr">
                <a:lnSpc>
                  <a:spcPct val="130000"/>
                </a:lnSpc>
              </a:pPr>
              <a:r>
                <a:rPr lang="en-US" altLang="zh-CN" sz="2000" dirty="0">
                  <a:solidFill>
                    <a:srgbClr val="3366FF"/>
                  </a:solidFill>
                  <a:latin typeface="Calibri" panose="020F0502020204030204" pitchFamily="34" charset="0"/>
                  <a:ea typeface="黑体" panose="02010609060101010101" pitchFamily="49" charset="-122"/>
                </a:rPr>
                <a:t>d-f </a:t>
              </a:r>
              <a:r>
                <a:rPr lang="zh-CN" altLang="en-US" sz="2000" dirty="0">
                  <a:solidFill>
                    <a:srgbClr val="3366FF"/>
                  </a:solidFill>
                  <a:latin typeface="Calibri" panose="020F0502020204030204" pitchFamily="34" charset="0"/>
                  <a:ea typeface="黑体" panose="02010609060101010101" pitchFamily="49" charset="-122"/>
                </a:rPr>
                <a:t>分形结构</a:t>
              </a:r>
            </a:p>
          </p:txBody>
        </p:sp>
        <p:sp>
          <p:nvSpPr>
            <p:cNvPr id="7" name="文本框 6">
              <a:extLst>
                <a:ext uri="{FF2B5EF4-FFF2-40B4-BE49-F238E27FC236}">
                  <a16:creationId xmlns:a16="http://schemas.microsoft.com/office/drawing/2014/main" id="{7A41AC5E-EEB5-0D5E-B93D-D7B7028FF3B0}"/>
                </a:ext>
              </a:extLst>
            </p:cNvPr>
            <p:cNvSpPr txBox="1"/>
            <p:nvPr/>
          </p:nvSpPr>
          <p:spPr>
            <a:xfrm>
              <a:off x="4718697" y="885052"/>
              <a:ext cx="1807242" cy="455125"/>
            </a:xfrm>
            <a:prstGeom prst="rect">
              <a:avLst/>
            </a:prstGeom>
            <a:noFill/>
          </p:spPr>
          <p:txBody>
            <a:bodyPr wrap="square">
              <a:spAutoFit/>
            </a:bodyPr>
            <a:lstStyle/>
            <a:p>
              <a:pPr algn="ctr">
                <a:lnSpc>
                  <a:spcPct val="130000"/>
                </a:lnSpc>
              </a:pPr>
              <a:r>
                <a:rPr lang="en-US" altLang="zh-CN" sz="2000" dirty="0">
                  <a:solidFill>
                    <a:srgbClr val="3366FF"/>
                  </a:solidFill>
                  <a:latin typeface="Calibri" panose="020F0502020204030204" pitchFamily="34" charset="0"/>
                  <a:ea typeface="黑体" panose="02010609060101010101" pitchFamily="49" charset="-122"/>
                </a:rPr>
                <a:t>g-i BK</a:t>
              </a:r>
              <a:r>
                <a:rPr lang="zh-CN" altLang="en-US" sz="2000" dirty="0">
                  <a:solidFill>
                    <a:srgbClr val="3366FF"/>
                  </a:solidFill>
                  <a:latin typeface="Calibri" panose="020F0502020204030204" pitchFamily="34" charset="0"/>
                  <a:ea typeface="黑体" panose="02010609060101010101" pitchFamily="49" charset="-122"/>
                </a:rPr>
                <a:t>人工晶格</a:t>
              </a:r>
            </a:p>
          </p:txBody>
        </p:sp>
        <p:sp>
          <p:nvSpPr>
            <p:cNvPr id="8" name="文本框 7">
              <a:extLst>
                <a:ext uri="{FF2B5EF4-FFF2-40B4-BE49-F238E27FC236}">
                  <a16:creationId xmlns:a16="http://schemas.microsoft.com/office/drawing/2014/main" id="{E7D3C917-6C3D-F20C-E47E-C9AF448EF969}"/>
                </a:ext>
              </a:extLst>
            </p:cNvPr>
            <p:cNvSpPr txBox="1"/>
            <p:nvPr/>
          </p:nvSpPr>
          <p:spPr>
            <a:xfrm>
              <a:off x="6623081" y="885052"/>
              <a:ext cx="2198430" cy="455125"/>
            </a:xfrm>
            <a:prstGeom prst="rect">
              <a:avLst/>
            </a:prstGeom>
            <a:noFill/>
          </p:spPr>
          <p:txBody>
            <a:bodyPr wrap="square">
              <a:spAutoFit/>
            </a:bodyPr>
            <a:lstStyle/>
            <a:p>
              <a:pPr algn="ctr">
                <a:lnSpc>
                  <a:spcPct val="130000"/>
                </a:lnSpc>
              </a:pPr>
              <a:r>
                <a:rPr lang="en-US" altLang="zh-CN" sz="2000" dirty="0">
                  <a:solidFill>
                    <a:srgbClr val="3366FF"/>
                  </a:solidFill>
                  <a:latin typeface="Calibri" panose="020F0502020204030204" pitchFamily="34" charset="0"/>
                  <a:ea typeface="黑体" panose="02010609060101010101" pitchFamily="49" charset="-122"/>
                </a:rPr>
                <a:t>j-l </a:t>
              </a:r>
              <a:r>
                <a:rPr lang="en-US" altLang="zh-CN" sz="2000" dirty="0" err="1">
                  <a:solidFill>
                    <a:srgbClr val="3366FF"/>
                  </a:solidFill>
                  <a:latin typeface="Calibri" panose="020F0502020204030204" pitchFamily="34" charset="0"/>
                  <a:ea typeface="黑体" panose="02010609060101010101" pitchFamily="49" charset="-122"/>
                </a:rPr>
                <a:t>Kekulé</a:t>
              </a:r>
              <a:r>
                <a:rPr lang="zh-CN" altLang="en-US" sz="2000" dirty="0">
                  <a:solidFill>
                    <a:srgbClr val="3366FF"/>
                  </a:solidFill>
                  <a:latin typeface="Calibri" panose="020F0502020204030204" pitchFamily="34" charset="0"/>
                  <a:ea typeface="黑体" panose="02010609060101010101" pitchFamily="49" charset="-122"/>
                </a:rPr>
                <a:t>人工晶格</a:t>
              </a:r>
            </a:p>
          </p:txBody>
        </p:sp>
      </p:grpSp>
    </p:spTree>
    <p:extLst>
      <p:ext uri="{BB962C8B-B14F-4D97-AF65-F5344CB8AC3E}">
        <p14:creationId xmlns:p14="http://schemas.microsoft.com/office/powerpoint/2010/main" val="1265927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4">
            <a:extLst>
              <a:ext uri="{FF2B5EF4-FFF2-40B4-BE49-F238E27FC236}">
                <a16:creationId xmlns:a16="http://schemas.microsoft.com/office/drawing/2014/main" id="{1098FC22-398F-84F0-C58E-0EDEB28DE3AF}"/>
              </a:ext>
            </a:extLst>
          </p:cNvPr>
          <p:cNvGraphicFramePr>
            <a:graphicFrameLocks noGrp="1"/>
          </p:cNvGraphicFramePr>
          <p:nvPr>
            <p:extLst>
              <p:ext uri="{D42A27DB-BD31-4B8C-83A1-F6EECF244321}">
                <p14:modId xmlns:p14="http://schemas.microsoft.com/office/powerpoint/2010/main" val="573407901"/>
              </p:ext>
            </p:extLst>
          </p:nvPr>
        </p:nvGraphicFramePr>
        <p:xfrm>
          <a:off x="233345" y="1401890"/>
          <a:ext cx="4030912" cy="5191760"/>
        </p:xfrm>
        <a:graphic>
          <a:graphicData uri="http://schemas.openxmlformats.org/drawingml/2006/table">
            <a:tbl>
              <a:tblPr firstRow="1" bandRow="1">
                <a:tableStyleId>{3B4B98B0-60AC-42C2-AFA5-B58CD77FA1E5}</a:tableStyleId>
              </a:tblPr>
              <a:tblGrid>
                <a:gridCol w="1732371">
                  <a:extLst>
                    <a:ext uri="{9D8B030D-6E8A-4147-A177-3AD203B41FA5}">
                      <a16:colId xmlns:a16="http://schemas.microsoft.com/office/drawing/2014/main" val="1922937992"/>
                    </a:ext>
                  </a:extLst>
                </a:gridCol>
                <a:gridCol w="2298541">
                  <a:extLst>
                    <a:ext uri="{9D8B030D-6E8A-4147-A177-3AD203B41FA5}">
                      <a16:colId xmlns:a16="http://schemas.microsoft.com/office/drawing/2014/main" val="2345586114"/>
                    </a:ext>
                  </a:extLst>
                </a:gridCol>
              </a:tblGrid>
              <a:tr h="370840">
                <a:tc>
                  <a:txBody>
                    <a:bodyPr/>
                    <a:lstStyle/>
                    <a:p>
                      <a:pPr algn="ctr"/>
                      <a:r>
                        <a:rPr lang="zh-CN" altLang="en-US" dirty="0"/>
                        <a:t>衬底</a:t>
                      </a:r>
                      <a:r>
                        <a:rPr lang="en-US" altLang="zh-CN" dirty="0"/>
                        <a:t>/</a:t>
                      </a:r>
                      <a:r>
                        <a:rPr lang="zh-CN" altLang="en-US" dirty="0"/>
                        <a:t>表面</a:t>
                      </a:r>
                    </a:p>
                  </a:txBody>
                  <a:tcPr>
                    <a:solidFill>
                      <a:srgbClr val="DAE3F3"/>
                    </a:solidFill>
                  </a:tcPr>
                </a:tc>
                <a:tc>
                  <a:txBody>
                    <a:bodyPr/>
                    <a:lstStyle/>
                    <a:p>
                      <a:pPr algn="ctr"/>
                      <a:r>
                        <a:rPr lang="zh-CN" altLang="en-US" dirty="0"/>
                        <a:t>操纵对象</a:t>
                      </a:r>
                    </a:p>
                  </a:txBody>
                  <a:tcPr>
                    <a:solidFill>
                      <a:srgbClr val="DAE3F3"/>
                    </a:solidFill>
                  </a:tcPr>
                </a:tc>
                <a:extLst>
                  <a:ext uri="{0D108BD9-81ED-4DB2-BD59-A6C34878D82A}">
                    <a16:rowId xmlns:a16="http://schemas.microsoft.com/office/drawing/2014/main" val="994168821"/>
                  </a:ext>
                </a:extLst>
              </a:tr>
              <a:tr h="370840">
                <a:tc>
                  <a:txBody>
                    <a:bodyPr/>
                    <a:lstStyle/>
                    <a:p>
                      <a:pPr algn="ctr"/>
                      <a:r>
                        <a:rPr lang="en-US" altLang="zh-CN" dirty="0"/>
                        <a:t>Ni(110)</a:t>
                      </a:r>
                      <a:endParaRPr lang="zh-CN" altLang="en-US" dirty="0"/>
                    </a:p>
                  </a:txBody>
                  <a:tcPr>
                    <a:noFill/>
                  </a:tcPr>
                </a:tc>
                <a:tc>
                  <a:txBody>
                    <a:bodyPr/>
                    <a:lstStyle/>
                    <a:p>
                      <a:pPr algn="ctr"/>
                      <a:r>
                        <a:rPr lang="en-US" altLang="zh-CN" dirty="0"/>
                        <a:t>Xe</a:t>
                      </a:r>
                      <a:endParaRPr lang="zh-CN" altLang="en-US" dirty="0"/>
                    </a:p>
                  </a:txBody>
                  <a:tcPr>
                    <a:noFill/>
                  </a:tcPr>
                </a:tc>
                <a:extLst>
                  <a:ext uri="{0D108BD9-81ED-4DB2-BD59-A6C34878D82A}">
                    <a16:rowId xmlns:a16="http://schemas.microsoft.com/office/drawing/2014/main" val="3840087796"/>
                  </a:ext>
                </a:extLst>
              </a:tr>
              <a:tr h="370840">
                <a:tc>
                  <a:txBody>
                    <a:bodyPr/>
                    <a:lstStyle/>
                    <a:p>
                      <a:pPr algn="ctr"/>
                      <a:r>
                        <a:rPr lang="en-US" altLang="zh-CN" dirty="0"/>
                        <a:t>Cu(211)</a:t>
                      </a:r>
                    </a:p>
                  </a:txBody>
                  <a:tcPr>
                    <a:noFill/>
                  </a:tcPr>
                </a:tc>
                <a:tc>
                  <a:txBody>
                    <a:bodyPr/>
                    <a:lstStyle/>
                    <a:p>
                      <a:pPr algn="ctr"/>
                      <a:r>
                        <a:rPr lang="en-US" altLang="zh-CN" dirty="0"/>
                        <a:t>CO, Pb, Cu</a:t>
                      </a:r>
                      <a:endParaRPr lang="zh-CN" altLang="en-US" dirty="0"/>
                    </a:p>
                  </a:txBody>
                  <a:tcPr>
                    <a:noFill/>
                  </a:tcPr>
                </a:tc>
                <a:extLst>
                  <a:ext uri="{0D108BD9-81ED-4DB2-BD59-A6C34878D82A}">
                    <a16:rowId xmlns:a16="http://schemas.microsoft.com/office/drawing/2014/main" val="3594433094"/>
                  </a:ext>
                </a:extLst>
              </a:tr>
              <a:tr h="370840">
                <a:tc>
                  <a:txBody>
                    <a:bodyPr/>
                    <a:lstStyle/>
                    <a:p>
                      <a:pPr algn="ctr"/>
                      <a:r>
                        <a:rPr lang="en-US" altLang="zh-CN" dirty="0"/>
                        <a:t>Cu(111)</a:t>
                      </a:r>
                      <a:endParaRPr lang="zh-CN" altLang="en-US" dirty="0"/>
                    </a:p>
                  </a:txBody>
                  <a:tcPr>
                    <a:noFill/>
                  </a:tcPr>
                </a:tc>
                <a:tc>
                  <a:txBody>
                    <a:bodyPr/>
                    <a:lstStyle/>
                    <a:p>
                      <a:pPr algn="ctr"/>
                      <a:r>
                        <a:rPr lang="en-US" altLang="zh-CN" dirty="0"/>
                        <a:t>Fe, Cu, Co</a:t>
                      </a:r>
                      <a:endParaRPr lang="zh-CN" altLang="en-US" dirty="0"/>
                    </a:p>
                  </a:txBody>
                  <a:tcPr>
                    <a:noFill/>
                  </a:tcPr>
                </a:tc>
                <a:extLst>
                  <a:ext uri="{0D108BD9-81ED-4DB2-BD59-A6C34878D82A}">
                    <a16:rowId xmlns:a16="http://schemas.microsoft.com/office/drawing/2014/main" val="2844102043"/>
                  </a:ext>
                </a:extLst>
              </a:tr>
              <a:tr h="370840">
                <a:tc>
                  <a:txBody>
                    <a:bodyPr/>
                    <a:lstStyle/>
                    <a:p>
                      <a:pPr algn="ctr"/>
                      <a:r>
                        <a:rPr lang="en-US" altLang="zh-CN" dirty="0"/>
                        <a:t>Cu(100)</a:t>
                      </a:r>
                      <a:endParaRPr lang="zh-CN" altLang="en-US" dirty="0"/>
                    </a:p>
                  </a:txBody>
                  <a:tcPr>
                    <a:noFill/>
                  </a:tcPr>
                </a:tc>
                <a:tc>
                  <a:txBody>
                    <a:bodyPr/>
                    <a:lstStyle/>
                    <a:p>
                      <a:pPr algn="ctr"/>
                      <a:r>
                        <a:rPr lang="en-US" altLang="zh-CN" dirty="0"/>
                        <a:t>Cl vacancy</a:t>
                      </a:r>
                      <a:endParaRPr lang="zh-CN" altLang="en-US" dirty="0"/>
                    </a:p>
                  </a:txBody>
                  <a:tcPr>
                    <a:noFill/>
                  </a:tcPr>
                </a:tc>
                <a:extLst>
                  <a:ext uri="{0D108BD9-81ED-4DB2-BD59-A6C34878D82A}">
                    <a16:rowId xmlns:a16="http://schemas.microsoft.com/office/drawing/2014/main" val="4100921233"/>
                  </a:ext>
                </a:extLst>
              </a:tr>
              <a:tr h="370840">
                <a:tc>
                  <a:txBody>
                    <a:bodyPr/>
                    <a:lstStyle/>
                    <a:p>
                      <a:pPr algn="ctr"/>
                      <a:r>
                        <a:rPr lang="en-US" altLang="zh-CN" dirty="0"/>
                        <a:t>Pt(111)</a:t>
                      </a:r>
                      <a:endParaRPr lang="zh-CN" altLang="en-US" dirty="0"/>
                    </a:p>
                  </a:txBody>
                  <a:tcPr>
                    <a:noFill/>
                  </a:tcPr>
                </a:tc>
                <a:tc>
                  <a:txBody>
                    <a:bodyPr/>
                    <a:lstStyle/>
                    <a:p>
                      <a:pPr algn="ctr"/>
                      <a:r>
                        <a:rPr lang="en-US" altLang="zh-CN" dirty="0"/>
                        <a:t>CO, Pt, Fe</a:t>
                      </a:r>
                      <a:endParaRPr lang="zh-CN" altLang="en-US" dirty="0"/>
                    </a:p>
                  </a:txBody>
                  <a:tcPr>
                    <a:noFill/>
                  </a:tcPr>
                </a:tc>
                <a:extLst>
                  <a:ext uri="{0D108BD9-81ED-4DB2-BD59-A6C34878D82A}">
                    <a16:rowId xmlns:a16="http://schemas.microsoft.com/office/drawing/2014/main" val="2927416565"/>
                  </a:ext>
                </a:extLst>
              </a:tr>
              <a:tr h="370840">
                <a:tc>
                  <a:txBody>
                    <a:bodyPr/>
                    <a:lstStyle/>
                    <a:p>
                      <a:pPr algn="ctr"/>
                      <a:r>
                        <a:rPr lang="en-US" altLang="zh-CN" dirty="0"/>
                        <a:t>GaAs(110)</a:t>
                      </a:r>
                      <a:endParaRPr lang="zh-CN" altLang="en-US" dirty="0"/>
                    </a:p>
                  </a:txBody>
                  <a:tcPr>
                    <a:noFill/>
                  </a:tcPr>
                </a:tc>
                <a:tc>
                  <a:txBody>
                    <a:bodyPr/>
                    <a:lstStyle/>
                    <a:p>
                      <a:pPr algn="ctr"/>
                      <a:r>
                        <a:rPr lang="en-US" altLang="zh-CN" dirty="0"/>
                        <a:t>Cs</a:t>
                      </a:r>
                      <a:endParaRPr lang="zh-CN" altLang="en-US" dirty="0"/>
                    </a:p>
                  </a:txBody>
                  <a:tcPr>
                    <a:noFill/>
                  </a:tcPr>
                </a:tc>
                <a:extLst>
                  <a:ext uri="{0D108BD9-81ED-4DB2-BD59-A6C34878D82A}">
                    <a16:rowId xmlns:a16="http://schemas.microsoft.com/office/drawing/2014/main" val="1381954723"/>
                  </a:ext>
                </a:extLst>
              </a:tr>
              <a:tr h="370840">
                <a:tc>
                  <a:txBody>
                    <a:bodyPr/>
                    <a:lstStyle/>
                    <a:p>
                      <a:pPr algn="ctr"/>
                      <a:r>
                        <a:rPr lang="en-US" altLang="zh-CN" dirty="0"/>
                        <a:t>Ag(111)</a:t>
                      </a:r>
                      <a:endParaRPr lang="zh-CN" altLang="en-US" dirty="0"/>
                    </a:p>
                  </a:txBody>
                  <a:tcPr>
                    <a:noFill/>
                  </a:tcPr>
                </a:tc>
                <a:tc>
                  <a:txBody>
                    <a:bodyPr/>
                    <a:lstStyle/>
                    <a:p>
                      <a:pPr algn="ctr"/>
                      <a:r>
                        <a:rPr lang="en-US" altLang="zh-CN" dirty="0"/>
                        <a:t>Ag, Cu, Fe, Co, Mn</a:t>
                      </a:r>
                      <a:endParaRPr lang="zh-CN" altLang="en-US" dirty="0"/>
                    </a:p>
                  </a:txBody>
                  <a:tcPr>
                    <a:noFill/>
                  </a:tcPr>
                </a:tc>
                <a:extLst>
                  <a:ext uri="{0D108BD9-81ED-4DB2-BD59-A6C34878D82A}">
                    <a16:rowId xmlns:a16="http://schemas.microsoft.com/office/drawing/2014/main" val="2524885123"/>
                  </a:ext>
                </a:extLst>
              </a:tr>
              <a:tr h="370840">
                <a:tc>
                  <a:txBody>
                    <a:bodyPr/>
                    <a:lstStyle/>
                    <a:p>
                      <a:pPr algn="ctr"/>
                      <a:r>
                        <a:rPr lang="en-US" altLang="zh-CN" dirty="0"/>
                        <a:t>Ag(110)</a:t>
                      </a:r>
                      <a:endParaRPr lang="zh-CN" altLang="en-US" dirty="0"/>
                    </a:p>
                  </a:txBody>
                  <a:tcPr>
                    <a:noFill/>
                  </a:tcPr>
                </a:tc>
                <a:tc>
                  <a:txBody>
                    <a:bodyPr/>
                    <a:lstStyle/>
                    <a:p>
                      <a:pPr algn="ctr"/>
                      <a:r>
                        <a:rPr lang="en-US" altLang="zh-CN" dirty="0"/>
                        <a:t>Ag</a:t>
                      </a:r>
                      <a:endParaRPr lang="zh-CN" altLang="en-US" dirty="0"/>
                    </a:p>
                  </a:txBody>
                  <a:tcPr>
                    <a:noFill/>
                  </a:tcPr>
                </a:tc>
                <a:extLst>
                  <a:ext uri="{0D108BD9-81ED-4DB2-BD59-A6C34878D82A}">
                    <a16:rowId xmlns:a16="http://schemas.microsoft.com/office/drawing/2014/main" val="770140976"/>
                  </a:ext>
                </a:extLst>
              </a:tr>
              <a:tr h="370840">
                <a:tc>
                  <a:txBody>
                    <a:bodyPr/>
                    <a:lstStyle/>
                    <a:p>
                      <a:pPr algn="ctr"/>
                      <a:r>
                        <a:rPr lang="en-US" altLang="zh-CN" dirty="0"/>
                        <a:t>Au(111)</a:t>
                      </a:r>
                      <a:endParaRPr lang="zh-CN" altLang="en-US" dirty="0"/>
                    </a:p>
                  </a:txBody>
                  <a:tcPr>
                    <a:noFill/>
                  </a:tcPr>
                </a:tc>
                <a:tc>
                  <a:txBody>
                    <a:bodyPr/>
                    <a:lstStyle/>
                    <a:p>
                      <a:pPr algn="ctr"/>
                      <a:r>
                        <a:rPr lang="en-US" altLang="zh-CN" dirty="0"/>
                        <a:t>Ni</a:t>
                      </a:r>
                      <a:endParaRPr lang="zh-CN" altLang="en-US" dirty="0"/>
                    </a:p>
                  </a:txBody>
                  <a:tcPr>
                    <a:noFill/>
                  </a:tcPr>
                </a:tc>
                <a:extLst>
                  <a:ext uri="{0D108BD9-81ED-4DB2-BD59-A6C34878D82A}">
                    <a16:rowId xmlns:a16="http://schemas.microsoft.com/office/drawing/2014/main" val="279959826"/>
                  </a:ext>
                </a:extLst>
              </a:tr>
              <a:tr h="370840">
                <a:tc>
                  <a:txBody>
                    <a:bodyPr/>
                    <a:lstStyle/>
                    <a:p>
                      <a:pPr algn="ctr"/>
                      <a:r>
                        <a:rPr lang="en-US" altLang="zh-CN" dirty="0"/>
                        <a:t>Si(111)</a:t>
                      </a:r>
                      <a:endParaRPr lang="zh-CN" altLang="en-US" dirty="0"/>
                    </a:p>
                  </a:txBody>
                  <a:tcPr>
                    <a:noFill/>
                  </a:tcPr>
                </a:tc>
                <a:tc>
                  <a:txBody>
                    <a:bodyPr/>
                    <a:lstStyle/>
                    <a:p>
                      <a:pPr algn="ctr"/>
                      <a:r>
                        <a:rPr lang="en-US" altLang="zh-CN" dirty="0"/>
                        <a:t>Ag</a:t>
                      </a:r>
                      <a:endParaRPr lang="zh-CN" altLang="en-US" dirty="0"/>
                    </a:p>
                  </a:txBody>
                  <a:tcPr>
                    <a:noFill/>
                  </a:tcPr>
                </a:tc>
                <a:extLst>
                  <a:ext uri="{0D108BD9-81ED-4DB2-BD59-A6C34878D82A}">
                    <a16:rowId xmlns:a16="http://schemas.microsoft.com/office/drawing/2014/main" val="1721462862"/>
                  </a:ext>
                </a:extLst>
              </a:tr>
              <a:tr h="370840">
                <a:tc>
                  <a:txBody>
                    <a:bodyPr/>
                    <a:lstStyle/>
                    <a:p>
                      <a:pPr algn="ctr"/>
                      <a:r>
                        <a:rPr lang="en-US" altLang="zh-CN" dirty="0" err="1"/>
                        <a:t>NiAl</a:t>
                      </a:r>
                      <a:r>
                        <a:rPr lang="en-US" altLang="zh-CN" dirty="0"/>
                        <a:t>(100)</a:t>
                      </a:r>
                      <a:endParaRPr lang="zh-CN" altLang="en-US" dirty="0"/>
                    </a:p>
                  </a:txBody>
                  <a:tcPr>
                    <a:noFill/>
                  </a:tcPr>
                </a:tc>
                <a:tc>
                  <a:txBody>
                    <a:bodyPr/>
                    <a:lstStyle/>
                    <a:p>
                      <a:pPr algn="ctr"/>
                      <a:r>
                        <a:rPr lang="en-US" altLang="zh-CN" dirty="0"/>
                        <a:t>Au, Mn, Fe, Co</a:t>
                      </a:r>
                      <a:endParaRPr lang="zh-CN" altLang="en-US" dirty="0"/>
                    </a:p>
                  </a:txBody>
                  <a:tcPr>
                    <a:noFill/>
                  </a:tcPr>
                </a:tc>
                <a:extLst>
                  <a:ext uri="{0D108BD9-81ED-4DB2-BD59-A6C34878D82A}">
                    <a16:rowId xmlns:a16="http://schemas.microsoft.com/office/drawing/2014/main" val="3149161169"/>
                  </a:ext>
                </a:extLst>
              </a:tr>
              <a:tr h="370840">
                <a:tc>
                  <a:txBody>
                    <a:bodyPr/>
                    <a:lstStyle/>
                    <a:p>
                      <a:pPr algn="ctr"/>
                      <a:r>
                        <a:rPr lang="en-US" altLang="zh-CN" dirty="0"/>
                        <a:t>Cu</a:t>
                      </a:r>
                      <a:r>
                        <a:rPr lang="en-US" altLang="zh-CN" sz="1400" dirty="0"/>
                        <a:t>2</a:t>
                      </a:r>
                      <a:r>
                        <a:rPr lang="en-US" altLang="zh-CN" dirty="0"/>
                        <a:t>N/Cu(100)</a:t>
                      </a:r>
                      <a:endParaRPr lang="zh-CN" altLang="en-US" dirty="0"/>
                    </a:p>
                  </a:txBody>
                  <a:tcPr>
                    <a:noFill/>
                  </a:tcPr>
                </a:tc>
                <a:tc>
                  <a:txBody>
                    <a:bodyPr/>
                    <a:lstStyle/>
                    <a:p>
                      <a:pPr algn="ctr"/>
                      <a:r>
                        <a:rPr lang="en-US" altLang="zh-CN" dirty="0"/>
                        <a:t>Co, Mn</a:t>
                      </a:r>
                      <a:endParaRPr lang="zh-CN" altLang="en-US" dirty="0"/>
                    </a:p>
                  </a:txBody>
                  <a:tcPr>
                    <a:noFill/>
                  </a:tcPr>
                </a:tc>
                <a:extLst>
                  <a:ext uri="{0D108BD9-81ED-4DB2-BD59-A6C34878D82A}">
                    <a16:rowId xmlns:a16="http://schemas.microsoft.com/office/drawing/2014/main" val="413286507"/>
                  </a:ext>
                </a:extLst>
              </a:tr>
              <a:tr h="370840">
                <a:tc>
                  <a:txBody>
                    <a:bodyPr/>
                    <a:lstStyle/>
                    <a:p>
                      <a:pPr algn="ctr"/>
                      <a:r>
                        <a:rPr lang="en-US" altLang="zh-CN" dirty="0"/>
                        <a:t>Al</a:t>
                      </a:r>
                      <a:r>
                        <a:rPr lang="en-US" altLang="zh-CN" sz="1400" dirty="0"/>
                        <a:t>2</a:t>
                      </a:r>
                      <a:r>
                        <a:rPr lang="en-US" altLang="zh-CN" dirty="0"/>
                        <a:t>O</a:t>
                      </a:r>
                      <a:r>
                        <a:rPr lang="en-US" altLang="zh-CN" sz="1400" dirty="0"/>
                        <a:t>3</a:t>
                      </a:r>
                      <a:r>
                        <a:rPr lang="en-US" altLang="zh-CN" dirty="0"/>
                        <a:t>/</a:t>
                      </a:r>
                      <a:r>
                        <a:rPr lang="en-US" altLang="zh-CN" dirty="0" err="1"/>
                        <a:t>NiAl</a:t>
                      </a:r>
                      <a:r>
                        <a:rPr lang="en-US" altLang="zh-CN" dirty="0"/>
                        <a:t>(100)</a:t>
                      </a:r>
                      <a:endParaRPr lang="zh-CN" altLang="en-US" dirty="0"/>
                    </a:p>
                  </a:txBody>
                  <a:tcPr>
                    <a:noFill/>
                  </a:tcPr>
                </a:tc>
                <a:tc>
                  <a:txBody>
                    <a:bodyPr/>
                    <a:lstStyle/>
                    <a:p>
                      <a:pPr algn="ctr"/>
                      <a:r>
                        <a:rPr lang="en-US" altLang="zh-CN" dirty="0"/>
                        <a:t>Co nanoclusters</a:t>
                      </a:r>
                      <a:endParaRPr lang="zh-CN" altLang="en-US" dirty="0"/>
                    </a:p>
                  </a:txBody>
                  <a:tcPr>
                    <a:noFill/>
                  </a:tcPr>
                </a:tc>
                <a:extLst>
                  <a:ext uri="{0D108BD9-81ED-4DB2-BD59-A6C34878D82A}">
                    <a16:rowId xmlns:a16="http://schemas.microsoft.com/office/drawing/2014/main" val="1708583997"/>
                  </a:ext>
                </a:extLst>
              </a:tr>
            </a:tbl>
          </a:graphicData>
        </a:graphic>
      </p:graphicFrame>
      <p:graphicFrame>
        <p:nvGraphicFramePr>
          <p:cNvPr id="5" name="表格 4">
            <a:extLst>
              <a:ext uri="{FF2B5EF4-FFF2-40B4-BE49-F238E27FC236}">
                <a16:creationId xmlns:a16="http://schemas.microsoft.com/office/drawing/2014/main" id="{BF988734-6C6F-9742-1915-23B988A24731}"/>
              </a:ext>
            </a:extLst>
          </p:cNvPr>
          <p:cNvGraphicFramePr>
            <a:graphicFrameLocks noGrp="1"/>
          </p:cNvGraphicFramePr>
          <p:nvPr>
            <p:extLst>
              <p:ext uri="{D42A27DB-BD31-4B8C-83A1-F6EECF244321}">
                <p14:modId xmlns:p14="http://schemas.microsoft.com/office/powerpoint/2010/main" val="543097542"/>
              </p:ext>
            </p:extLst>
          </p:nvPr>
        </p:nvGraphicFramePr>
        <p:xfrm>
          <a:off x="4572000" y="1401890"/>
          <a:ext cx="4030912" cy="5191760"/>
        </p:xfrm>
        <a:graphic>
          <a:graphicData uri="http://schemas.openxmlformats.org/drawingml/2006/table">
            <a:tbl>
              <a:tblPr firstRow="1" bandRow="1">
                <a:tableStyleId>{3B4B98B0-60AC-42C2-AFA5-B58CD77FA1E5}</a:tableStyleId>
              </a:tblPr>
              <a:tblGrid>
                <a:gridCol w="1732371">
                  <a:extLst>
                    <a:ext uri="{9D8B030D-6E8A-4147-A177-3AD203B41FA5}">
                      <a16:colId xmlns:a16="http://schemas.microsoft.com/office/drawing/2014/main" val="1922937992"/>
                    </a:ext>
                  </a:extLst>
                </a:gridCol>
                <a:gridCol w="2298541">
                  <a:extLst>
                    <a:ext uri="{9D8B030D-6E8A-4147-A177-3AD203B41FA5}">
                      <a16:colId xmlns:a16="http://schemas.microsoft.com/office/drawing/2014/main" val="2345586114"/>
                    </a:ext>
                  </a:extLst>
                </a:gridCol>
              </a:tblGrid>
              <a:tr h="370840">
                <a:tc>
                  <a:txBody>
                    <a:bodyPr/>
                    <a:lstStyle/>
                    <a:p>
                      <a:pPr algn="ctr"/>
                      <a:r>
                        <a:rPr lang="zh-CN" altLang="en-US" dirty="0"/>
                        <a:t>衬底</a:t>
                      </a:r>
                      <a:r>
                        <a:rPr lang="en-US" altLang="zh-CN" dirty="0"/>
                        <a:t>/</a:t>
                      </a:r>
                      <a:r>
                        <a:rPr lang="zh-CN" altLang="en-US" dirty="0"/>
                        <a:t>表面</a:t>
                      </a:r>
                    </a:p>
                  </a:txBody>
                  <a:tcPr>
                    <a:solidFill>
                      <a:srgbClr val="DAE3F3"/>
                    </a:solidFill>
                  </a:tcPr>
                </a:tc>
                <a:tc>
                  <a:txBody>
                    <a:bodyPr/>
                    <a:lstStyle/>
                    <a:p>
                      <a:pPr algn="ctr"/>
                      <a:r>
                        <a:rPr lang="zh-CN" altLang="en-US" dirty="0"/>
                        <a:t>操纵对象</a:t>
                      </a:r>
                    </a:p>
                  </a:txBody>
                  <a:tcPr>
                    <a:solidFill>
                      <a:srgbClr val="DAE3F3"/>
                    </a:solidFill>
                  </a:tcPr>
                </a:tc>
                <a:extLst>
                  <a:ext uri="{0D108BD9-81ED-4DB2-BD59-A6C34878D82A}">
                    <a16:rowId xmlns:a16="http://schemas.microsoft.com/office/drawing/2014/main" val="994168821"/>
                  </a:ext>
                </a:extLst>
              </a:tr>
              <a:tr h="370840">
                <a:tc>
                  <a:txBody>
                    <a:bodyPr/>
                    <a:lstStyle/>
                    <a:p>
                      <a:pPr algn="ctr"/>
                      <a:r>
                        <a:rPr lang="en-US" altLang="zh-CN" dirty="0"/>
                        <a:t>Ge(</a:t>
                      </a:r>
                      <a:r>
                        <a:rPr lang="zh-CN" altLang="en-US" dirty="0"/>
                        <a:t>刻蚀</a:t>
                      </a:r>
                      <a:r>
                        <a:rPr lang="en-US" altLang="zh-CN" dirty="0"/>
                        <a:t>)</a:t>
                      </a:r>
                      <a:endParaRPr lang="zh-CN" altLang="en-US" dirty="0"/>
                    </a:p>
                  </a:txBody>
                  <a:tcPr>
                    <a:noFill/>
                  </a:tcPr>
                </a:tc>
                <a:tc>
                  <a:txBody>
                    <a:bodyPr/>
                    <a:lstStyle/>
                    <a:p>
                      <a:pPr algn="ctr"/>
                      <a:r>
                        <a:rPr lang="en-US" altLang="zh-CN" dirty="0"/>
                        <a:t>Ge</a:t>
                      </a:r>
                      <a:endParaRPr lang="zh-CN" altLang="en-US" dirty="0"/>
                    </a:p>
                  </a:txBody>
                  <a:tcPr>
                    <a:noFill/>
                  </a:tcPr>
                </a:tc>
                <a:extLst>
                  <a:ext uri="{0D108BD9-81ED-4DB2-BD59-A6C34878D82A}">
                    <a16:rowId xmlns:a16="http://schemas.microsoft.com/office/drawing/2014/main" val="3840087796"/>
                  </a:ext>
                </a:extLst>
              </a:tr>
              <a:tr h="370840">
                <a:tc>
                  <a:txBody>
                    <a:bodyPr/>
                    <a:lstStyle/>
                    <a:p>
                      <a:pPr algn="ctr"/>
                      <a:r>
                        <a:rPr lang="en-US" altLang="zh-CN" dirty="0"/>
                        <a:t>Si(</a:t>
                      </a:r>
                      <a:r>
                        <a:rPr lang="zh-CN" altLang="en-US" dirty="0"/>
                        <a:t>刻蚀</a:t>
                      </a:r>
                      <a:r>
                        <a:rPr lang="en-US" altLang="zh-CN" dirty="0"/>
                        <a:t>)</a:t>
                      </a:r>
                    </a:p>
                  </a:txBody>
                  <a:tcPr>
                    <a:noFill/>
                  </a:tcPr>
                </a:tc>
                <a:tc>
                  <a:txBody>
                    <a:bodyPr/>
                    <a:lstStyle/>
                    <a:p>
                      <a:pPr algn="ctr"/>
                      <a:r>
                        <a:rPr lang="en-US" altLang="zh-CN" dirty="0"/>
                        <a:t>Si</a:t>
                      </a:r>
                      <a:endParaRPr lang="zh-CN" altLang="en-US" dirty="0"/>
                    </a:p>
                  </a:txBody>
                  <a:tcPr>
                    <a:noFill/>
                  </a:tcPr>
                </a:tc>
                <a:extLst>
                  <a:ext uri="{0D108BD9-81ED-4DB2-BD59-A6C34878D82A}">
                    <a16:rowId xmlns:a16="http://schemas.microsoft.com/office/drawing/2014/main" val="3594433094"/>
                  </a:ext>
                </a:extLst>
              </a:tr>
              <a:tr h="370840">
                <a:tc>
                  <a:txBody>
                    <a:bodyPr/>
                    <a:lstStyle/>
                    <a:p>
                      <a:pPr algn="ctr"/>
                      <a:r>
                        <a:rPr lang="en-US" altLang="zh-CN" dirty="0"/>
                        <a:t>MoS</a:t>
                      </a:r>
                      <a:r>
                        <a:rPr lang="en-US" altLang="zh-CN" sz="1400" dirty="0"/>
                        <a:t>2</a:t>
                      </a:r>
                      <a:r>
                        <a:rPr lang="en-US" altLang="zh-CN" dirty="0"/>
                        <a:t>(</a:t>
                      </a:r>
                      <a:r>
                        <a:rPr lang="zh-CN" altLang="en-US" dirty="0"/>
                        <a:t>刻蚀</a:t>
                      </a:r>
                      <a:r>
                        <a:rPr lang="en-US" altLang="zh-CN" dirty="0"/>
                        <a:t>)</a:t>
                      </a:r>
                      <a:endParaRPr lang="zh-CN" altLang="en-US" dirty="0"/>
                    </a:p>
                  </a:txBody>
                  <a:tcPr>
                    <a:noFill/>
                  </a:tcPr>
                </a:tc>
                <a:tc>
                  <a:txBody>
                    <a:bodyPr/>
                    <a:lstStyle/>
                    <a:p>
                      <a:pPr algn="ctr"/>
                      <a:r>
                        <a:rPr lang="en-US" altLang="zh-CN" dirty="0"/>
                        <a:t>S</a:t>
                      </a:r>
                      <a:endParaRPr lang="zh-CN" altLang="en-US" dirty="0"/>
                    </a:p>
                  </a:txBody>
                  <a:tcPr>
                    <a:noFill/>
                  </a:tcPr>
                </a:tc>
                <a:extLst>
                  <a:ext uri="{0D108BD9-81ED-4DB2-BD59-A6C34878D82A}">
                    <a16:rowId xmlns:a16="http://schemas.microsoft.com/office/drawing/2014/main" val="2844102043"/>
                  </a:ext>
                </a:extLst>
              </a:tr>
              <a:tr h="370840">
                <a:tc>
                  <a:txBody>
                    <a:bodyPr/>
                    <a:lstStyle/>
                    <a:p>
                      <a:pPr algn="ctr"/>
                      <a:r>
                        <a:rPr lang="en-US" altLang="zh-CN" dirty="0"/>
                        <a:t>Si(111)</a:t>
                      </a:r>
                      <a:endParaRPr lang="zh-CN" altLang="en-US" dirty="0"/>
                    </a:p>
                  </a:txBody>
                  <a:tcPr>
                    <a:noFill/>
                  </a:tcPr>
                </a:tc>
                <a:tc>
                  <a:txBody>
                    <a:bodyPr/>
                    <a:lstStyle/>
                    <a:p>
                      <a:pPr algn="ctr"/>
                      <a:r>
                        <a:rPr lang="en-US" altLang="zh-CN" dirty="0"/>
                        <a:t>H</a:t>
                      </a:r>
                      <a:endParaRPr lang="zh-CN" altLang="en-US" dirty="0"/>
                    </a:p>
                  </a:txBody>
                  <a:tcPr>
                    <a:noFill/>
                  </a:tcPr>
                </a:tc>
                <a:extLst>
                  <a:ext uri="{0D108BD9-81ED-4DB2-BD59-A6C34878D82A}">
                    <a16:rowId xmlns:a16="http://schemas.microsoft.com/office/drawing/2014/main" val="4100921233"/>
                  </a:ext>
                </a:extLst>
              </a:tr>
              <a:tr h="370840">
                <a:tc>
                  <a:txBody>
                    <a:bodyPr/>
                    <a:lstStyle/>
                    <a:p>
                      <a:pPr algn="ctr"/>
                      <a:r>
                        <a:rPr lang="en-US" altLang="zh-CN" dirty="0"/>
                        <a:t>Si(100)</a:t>
                      </a:r>
                      <a:endParaRPr lang="zh-CN" altLang="en-US" dirty="0"/>
                    </a:p>
                  </a:txBody>
                  <a:tcPr>
                    <a:noFill/>
                  </a:tcPr>
                </a:tc>
                <a:tc>
                  <a:txBody>
                    <a:bodyPr/>
                    <a:lstStyle/>
                    <a:p>
                      <a:pPr algn="ctr"/>
                      <a:r>
                        <a:rPr lang="en-US" altLang="zh-CN" dirty="0"/>
                        <a:t>H</a:t>
                      </a:r>
                      <a:endParaRPr lang="zh-CN" altLang="en-US" dirty="0"/>
                    </a:p>
                  </a:txBody>
                  <a:tcPr>
                    <a:noFill/>
                  </a:tcPr>
                </a:tc>
                <a:extLst>
                  <a:ext uri="{0D108BD9-81ED-4DB2-BD59-A6C34878D82A}">
                    <a16:rowId xmlns:a16="http://schemas.microsoft.com/office/drawing/2014/main" val="2927416565"/>
                  </a:ext>
                </a:extLst>
              </a:tr>
              <a:tr h="370840">
                <a:tc>
                  <a:txBody>
                    <a:bodyPr/>
                    <a:lstStyle/>
                    <a:p>
                      <a:pPr algn="ctr"/>
                      <a:r>
                        <a:rPr lang="en-US" altLang="zh-CN" dirty="0"/>
                        <a:t>Ge(001)</a:t>
                      </a:r>
                      <a:endParaRPr lang="zh-CN" altLang="en-US" dirty="0"/>
                    </a:p>
                  </a:txBody>
                  <a:tcPr>
                    <a:noFill/>
                  </a:tcPr>
                </a:tc>
                <a:tc>
                  <a:txBody>
                    <a:bodyPr/>
                    <a:lstStyle/>
                    <a:p>
                      <a:pPr algn="ctr"/>
                      <a:r>
                        <a:rPr lang="en-US" altLang="zh-CN" dirty="0"/>
                        <a:t>H</a:t>
                      </a:r>
                      <a:endParaRPr lang="zh-CN" altLang="en-US" dirty="0"/>
                    </a:p>
                  </a:txBody>
                  <a:tcPr>
                    <a:noFill/>
                  </a:tcPr>
                </a:tc>
                <a:extLst>
                  <a:ext uri="{0D108BD9-81ED-4DB2-BD59-A6C34878D82A}">
                    <a16:rowId xmlns:a16="http://schemas.microsoft.com/office/drawing/2014/main" val="1381954723"/>
                  </a:ext>
                </a:extLst>
              </a:tr>
              <a:tr h="370840">
                <a:tc>
                  <a:txBody>
                    <a:bodyPr/>
                    <a:lstStyle/>
                    <a:p>
                      <a:pPr algn="ctr"/>
                      <a:r>
                        <a:rPr lang="en-US" altLang="zh-CN" dirty="0"/>
                        <a:t>Ni(110)</a:t>
                      </a:r>
                      <a:endParaRPr lang="zh-CN" altLang="en-US" dirty="0"/>
                    </a:p>
                  </a:txBody>
                  <a:tcPr>
                    <a:noFill/>
                  </a:tcPr>
                </a:tc>
                <a:tc>
                  <a:txBody>
                    <a:bodyPr/>
                    <a:lstStyle/>
                    <a:p>
                      <a:pPr algn="ctr"/>
                      <a:r>
                        <a:rPr lang="en-US" altLang="zh-CN" dirty="0"/>
                        <a:t>Xe</a:t>
                      </a:r>
                      <a:endParaRPr lang="zh-CN" altLang="en-US" dirty="0"/>
                    </a:p>
                  </a:txBody>
                  <a:tcPr>
                    <a:noFill/>
                  </a:tcPr>
                </a:tc>
                <a:extLst>
                  <a:ext uri="{0D108BD9-81ED-4DB2-BD59-A6C34878D82A}">
                    <a16:rowId xmlns:a16="http://schemas.microsoft.com/office/drawing/2014/main" val="2524885123"/>
                  </a:ext>
                </a:extLst>
              </a:tr>
              <a:tr h="370840">
                <a:tc>
                  <a:txBody>
                    <a:bodyPr/>
                    <a:lstStyle/>
                    <a:p>
                      <a:pPr algn="ctr"/>
                      <a:r>
                        <a:rPr lang="en-US" altLang="zh-CN" dirty="0"/>
                        <a:t>Cu(211)</a:t>
                      </a:r>
                      <a:endParaRPr lang="zh-CN" altLang="en-US" dirty="0"/>
                    </a:p>
                  </a:txBody>
                  <a:tcPr>
                    <a:noFill/>
                  </a:tcPr>
                </a:tc>
                <a:tc>
                  <a:txBody>
                    <a:bodyPr/>
                    <a:lstStyle/>
                    <a:p>
                      <a:pPr algn="ctr"/>
                      <a:r>
                        <a:rPr lang="en-US" altLang="zh-CN" dirty="0"/>
                        <a:t>Xe, CO</a:t>
                      </a:r>
                      <a:endParaRPr lang="zh-CN" altLang="en-US" dirty="0"/>
                    </a:p>
                  </a:txBody>
                  <a:tcPr>
                    <a:noFill/>
                  </a:tcPr>
                </a:tc>
                <a:extLst>
                  <a:ext uri="{0D108BD9-81ED-4DB2-BD59-A6C34878D82A}">
                    <a16:rowId xmlns:a16="http://schemas.microsoft.com/office/drawing/2014/main" val="770140976"/>
                  </a:ext>
                </a:extLst>
              </a:tr>
              <a:tr h="370840">
                <a:tc>
                  <a:txBody>
                    <a:bodyPr/>
                    <a:lstStyle/>
                    <a:p>
                      <a:pPr algn="ctr"/>
                      <a:r>
                        <a:rPr lang="en-US" altLang="zh-CN" dirty="0"/>
                        <a:t>Cu(111)</a:t>
                      </a:r>
                      <a:endParaRPr lang="zh-CN" altLang="en-US" dirty="0"/>
                    </a:p>
                  </a:txBody>
                  <a:tcPr>
                    <a:noFill/>
                  </a:tcPr>
                </a:tc>
                <a:tc>
                  <a:txBody>
                    <a:bodyPr/>
                    <a:lstStyle/>
                    <a:p>
                      <a:pPr algn="ctr"/>
                      <a:r>
                        <a:rPr lang="en-US" altLang="zh-CN" dirty="0"/>
                        <a:t>CO</a:t>
                      </a:r>
                      <a:endParaRPr lang="zh-CN" altLang="en-US" dirty="0"/>
                    </a:p>
                  </a:txBody>
                  <a:tcPr>
                    <a:noFill/>
                  </a:tcPr>
                </a:tc>
                <a:extLst>
                  <a:ext uri="{0D108BD9-81ED-4DB2-BD59-A6C34878D82A}">
                    <a16:rowId xmlns:a16="http://schemas.microsoft.com/office/drawing/2014/main" val="279959826"/>
                  </a:ext>
                </a:extLst>
              </a:tr>
              <a:tr h="370840">
                <a:tc>
                  <a:txBody>
                    <a:bodyPr/>
                    <a:lstStyle/>
                    <a:p>
                      <a:pPr algn="ctr"/>
                      <a:r>
                        <a:rPr lang="en-US" altLang="zh-CN" dirty="0" err="1"/>
                        <a:t>InAs</a:t>
                      </a:r>
                      <a:r>
                        <a:rPr lang="en-US" altLang="zh-CN" dirty="0"/>
                        <a:t>(111)</a:t>
                      </a:r>
                      <a:endParaRPr lang="zh-CN" altLang="en-US" dirty="0"/>
                    </a:p>
                  </a:txBody>
                  <a:tcPr>
                    <a:noFill/>
                  </a:tcPr>
                </a:tc>
                <a:tc>
                  <a:txBody>
                    <a:bodyPr/>
                    <a:lstStyle/>
                    <a:p>
                      <a:pPr algn="ctr"/>
                      <a:r>
                        <a:rPr lang="en-US" altLang="zh-CN" dirty="0"/>
                        <a:t>In</a:t>
                      </a:r>
                      <a:endParaRPr lang="zh-CN" altLang="en-US" dirty="0"/>
                    </a:p>
                  </a:txBody>
                  <a:tcPr>
                    <a:noFill/>
                  </a:tcPr>
                </a:tc>
                <a:extLst>
                  <a:ext uri="{0D108BD9-81ED-4DB2-BD59-A6C34878D82A}">
                    <a16:rowId xmlns:a16="http://schemas.microsoft.com/office/drawing/2014/main" val="1721462862"/>
                  </a:ext>
                </a:extLst>
              </a:tr>
              <a:tr h="370840">
                <a:tc>
                  <a:txBody>
                    <a:bodyPr/>
                    <a:lstStyle/>
                    <a:p>
                      <a:pPr algn="ctr"/>
                      <a:r>
                        <a:rPr lang="en-US" altLang="zh-CN" dirty="0"/>
                        <a:t>Cu</a:t>
                      </a:r>
                      <a:r>
                        <a:rPr lang="en-US" altLang="zh-CN" sz="1400" dirty="0"/>
                        <a:t>2</a:t>
                      </a:r>
                      <a:r>
                        <a:rPr lang="en-US" altLang="zh-CN" dirty="0"/>
                        <a:t>N/Cu(100)</a:t>
                      </a:r>
                      <a:endParaRPr lang="zh-CN" altLang="en-US" dirty="0"/>
                    </a:p>
                  </a:txBody>
                  <a:tcPr>
                    <a:noFill/>
                  </a:tcPr>
                </a:tc>
                <a:tc>
                  <a:txBody>
                    <a:bodyPr/>
                    <a:lstStyle/>
                    <a:p>
                      <a:pPr algn="ctr"/>
                      <a:r>
                        <a:rPr lang="en-US" altLang="zh-CN" dirty="0"/>
                        <a:t>Fe, Ce</a:t>
                      </a:r>
                      <a:endParaRPr lang="zh-CN" altLang="en-US" dirty="0"/>
                    </a:p>
                  </a:txBody>
                  <a:tcPr>
                    <a:noFill/>
                  </a:tcPr>
                </a:tc>
                <a:extLst>
                  <a:ext uri="{0D108BD9-81ED-4DB2-BD59-A6C34878D82A}">
                    <a16:rowId xmlns:a16="http://schemas.microsoft.com/office/drawing/2014/main" val="3149161169"/>
                  </a:ext>
                </a:extLst>
              </a:tr>
              <a:tr h="370840">
                <a:tc>
                  <a:txBody>
                    <a:bodyPr/>
                    <a:lstStyle/>
                    <a:p>
                      <a:pPr algn="ctr"/>
                      <a:endParaRPr lang="zh-CN" altLang="en-US" dirty="0"/>
                    </a:p>
                  </a:txBody>
                  <a:tcPr>
                    <a:noFill/>
                  </a:tcPr>
                </a:tc>
                <a:tc>
                  <a:txBody>
                    <a:bodyPr/>
                    <a:lstStyle/>
                    <a:p>
                      <a:pPr algn="ctr"/>
                      <a:endParaRPr lang="zh-CN" altLang="en-US" dirty="0"/>
                    </a:p>
                  </a:txBody>
                  <a:tcPr>
                    <a:noFill/>
                  </a:tcPr>
                </a:tc>
                <a:extLst>
                  <a:ext uri="{0D108BD9-81ED-4DB2-BD59-A6C34878D82A}">
                    <a16:rowId xmlns:a16="http://schemas.microsoft.com/office/drawing/2014/main" val="413286507"/>
                  </a:ext>
                </a:extLst>
              </a:tr>
              <a:tr h="370840">
                <a:tc>
                  <a:txBody>
                    <a:bodyPr/>
                    <a:lstStyle/>
                    <a:p>
                      <a:pPr algn="ctr"/>
                      <a:endParaRPr lang="zh-CN" altLang="en-US" dirty="0"/>
                    </a:p>
                  </a:txBody>
                  <a:tcPr>
                    <a:noFill/>
                  </a:tcPr>
                </a:tc>
                <a:tc>
                  <a:txBody>
                    <a:bodyPr/>
                    <a:lstStyle/>
                    <a:p>
                      <a:pPr algn="ctr"/>
                      <a:endParaRPr lang="zh-CN" altLang="en-US" dirty="0"/>
                    </a:p>
                  </a:txBody>
                  <a:tcPr>
                    <a:noFill/>
                  </a:tcPr>
                </a:tc>
                <a:extLst>
                  <a:ext uri="{0D108BD9-81ED-4DB2-BD59-A6C34878D82A}">
                    <a16:rowId xmlns:a16="http://schemas.microsoft.com/office/drawing/2014/main" val="1708583997"/>
                  </a:ext>
                </a:extLst>
              </a:tr>
            </a:tbl>
          </a:graphicData>
        </a:graphic>
      </p:graphicFrame>
      <p:sp>
        <p:nvSpPr>
          <p:cNvPr id="6" name="文本框 5">
            <a:extLst>
              <a:ext uri="{FF2B5EF4-FFF2-40B4-BE49-F238E27FC236}">
                <a16:creationId xmlns:a16="http://schemas.microsoft.com/office/drawing/2014/main" id="{FE2FAF89-733F-5FA1-FEDF-551B2ADCD2D4}"/>
              </a:ext>
            </a:extLst>
          </p:cNvPr>
          <p:cNvSpPr txBox="1"/>
          <p:nvPr/>
        </p:nvSpPr>
        <p:spPr>
          <a:xfrm>
            <a:off x="1365451" y="885054"/>
            <a:ext cx="1766699" cy="435697"/>
          </a:xfrm>
          <a:prstGeom prst="rect">
            <a:avLst/>
          </a:prstGeom>
          <a:noFill/>
        </p:spPr>
        <p:txBody>
          <a:bodyPr wrap="square">
            <a:spAutoFit/>
          </a:bodyPr>
          <a:lstStyle/>
          <a:p>
            <a:pPr>
              <a:lnSpc>
                <a:spcPct val="130000"/>
              </a:lnSpc>
            </a:pPr>
            <a:r>
              <a:rPr lang="zh-CN" altLang="en-US" sz="2000" dirty="0">
                <a:solidFill>
                  <a:srgbClr val="3366FF"/>
                </a:solidFill>
                <a:latin typeface="黑体" panose="02010609060101010101" pitchFamily="49" charset="-122"/>
                <a:ea typeface="黑体" panose="02010609060101010101" pitchFamily="49" charset="-122"/>
                <a:cs typeface="Times New Roman" panose="02020603050405020304" pitchFamily="18" charset="0"/>
              </a:rPr>
              <a:t>横向操纵系统</a:t>
            </a:r>
            <a:endParaRPr lang="zh-CN" altLang="en-US" sz="2000" dirty="0">
              <a:latin typeface="黑体" panose="02010609060101010101" pitchFamily="49" charset="-122"/>
              <a:ea typeface="黑体" panose="02010609060101010101" pitchFamily="49" charset="-122"/>
            </a:endParaRPr>
          </a:p>
        </p:txBody>
      </p:sp>
      <p:sp>
        <p:nvSpPr>
          <p:cNvPr id="7" name="文本框 6">
            <a:extLst>
              <a:ext uri="{FF2B5EF4-FFF2-40B4-BE49-F238E27FC236}">
                <a16:creationId xmlns:a16="http://schemas.microsoft.com/office/drawing/2014/main" id="{4E907942-512C-D2A3-0981-C56DB74C0D43}"/>
              </a:ext>
            </a:extLst>
          </p:cNvPr>
          <p:cNvSpPr txBox="1"/>
          <p:nvPr/>
        </p:nvSpPr>
        <p:spPr>
          <a:xfrm>
            <a:off x="5704106" y="885053"/>
            <a:ext cx="1766699" cy="435697"/>
          </a:xfrm>
          <a:prstGeom prst="rect">
            <a:avLst/>
          </a:prstGeom>
          <a:noFill/>
        </p:spPr>
        <p:txBody>
          <a:bodyPr wrap="square">
            <a:spAutoFit/>
          </a:bodyPr>
          <a:lstStyle/>
          <a:p>
            <a:pPr>
              <a:lnSpc>
                <a:spcPct val="130000"/>
              </a:lnSpc>
            </a:pPr>
            <a:r>
              <a:rPr lang="zh-CN" altLang="en-US" sz="2000" dirty="0">
                <a:solidFill>
                  <a:srgbClr val="3366FF"/>
                </a:solidFill>
                <a:latin typeface="黑体" panose="02010609060101010101" pitchFamily="49" charset="-122"/>
                <a:ea typeface="黑体" panose="02010609060101010101" pitchFamily="49" charset="-122"/>
                <a:cs typeface="Times New Roman" panose="02020603050405020304" pitchFamily="18" charset="0"/>
              </a:rPr>
              <a:t>纵向操纵系统</a:t>
            </a:r>
            <a:endParaRPr lang="zh-CN" altLang="en-US" sz="2000" dirty="0">
              <a:latin typeface="黑体" panose="02010609060101010101" pitchFamily="49" charset="-122"/>
              <a:ea typeface="黑体" panose="02010609060101010101" pitchFamily="49" charset="-122"/>
            </a:endParaRPr>
          </a:p>
        </p:txBody>
      </p:sp>
      <p:sp>
        <p:nvSpPr>
          <p:cNvPr id="8" name="文本框 7">
            <a:extLst>
              <a:ext uri="{FF2B5EF4-FFF2-40B4-BE49-F238E27FC236}">
                <a16:creationId xmlns:a16="http://schemas.microsoft.com/office/drawing/2014/main" id="{225B8094-FFEE-3422-C86D-45E426344941}"/>
              </a:ext>
            </a:extLst>
          </p:cNvPr>
          <p:cNvSpPr txBox="1"/>
          <p:nvPr/>
        </p:nvSpPr>
        <p:spPr>
          <a:xfrm>
            <a:off x="0" y="88854"/>
            <a:ext cx="9143999" cy="584775"/>
          </a:xfrm>
          <a:prstGeom prst="rect">
            <a:avLst/>
          </a:prstGeom>
          <a:noFill/>
        </p:spPr>
        <p:txBody>
          <a:bodyPr wrap="square" rtlCol="0">
            <a:spAutoFit/>
          </a:bodyPr>
          <a:lstStyle/>
          <a:p>
            <a:pPr algn="ctr"/>
            <a:r>
              <a:rPr lang="zh-CN" altLang="en-US" sz="3200" b="1" dirty="0">
                <a:latin typeface="Calibri" panose="020F0502020204030204" pitchFamily="34" charset="0"/>
                <a:ea typeface="黑体" panose="02010609060101010101" pitchFamily="49" charset="-122"/>
                <a:cs typeface="Arial" panose="020B0604020202020204" pitchFamily="34" charset="0"/>
              </a:rPr>
              <a:t>原子操纵现有工作总结</a:t>
            </a:r>
            <a:endParaRPr lang="en-US" altLang="zh-CN" sz="3200" b="1" dirty="0">
              <a:latin typeface="Calibri" panose="020F050202020403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848635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3C6F845-2B12-3A61-C495-3F27DED1B110}"/>
              </a:ext>
            </a:extLst>
          </p:cNvPr>
          <p:cNvSpPr txBox="1"/>
          <p:nvPr/>
        </p:nvSpPr>
        <p:spPr>
          <a:xfrm>
            <a:off x="0" y="88854"/>
            <a:ext cx="9143999" cy="584775"/>
          </a:xfrm>
          <a:prstGeom prst="rect">
            <a:avLst/>
          </a:prstGeom>
          <a:noFill/>
        </p:spPr>
        <p:txBody>
          <a:bodyPr wrap="square" rtlCol="0">
            <a:spAutoFit/>
          </a:bodyPr>
          <a:lstStyle/>
          <a:p>
            <a:pPr algn="ctr"/>
            <a:r>
              <a:rPr lang="en-US" altLang="zh-CN" sz="3200" b="1" dirty="0">
                <a:latin typeface="Calibri" panose="020F0502020204030204" pitchFamily="34" charset="0"/>
                <a:ea typeface="黑体" panose="02010609060101010101" pitchFamily="49" charset="-122"/>
                <a:cs typeface="Arial" panose="020B0604020202020204" pitchFamily="34" charset="0"/>
              </a:rPr>
              <a:t>AFM</a:t>
            </a:r>
            <a:r>
              <a:rPr lang="zh-CN" altLang="en-US" sz="3200" b="1" dirty="0">
                <a:latin typeface="Calibri" panose="020F0502020204030204" pitchFamily="34" charset="0"/>
                <a:ea typeface="黑体" panose="02010609060101010101" pitchFamily="49" charset="-122"/>
                <a:cs typeface="Arial" panose="020B0604020202020204" pitchFamily="34" charset="0"/>
              </a:rPr>
              <a:t>对原子的化学识别</a:t>
            </a:r>
            <a:endParaRPr lang="en-US" altLang="zh-CN" sz="3200" b="1" dirty="0">
              <a:latin typeface="Calibri" panose="020F0502020204030204" pitchFamily="34" charset="0"/>
              <a:ea typeface="黑体" panose="02010609060101010101" pitchFamily="49" charset="-122"/>
              <a:cs typeface="Arial" panose="020B0604020202020204" pitchFamily="34" charset="0"/>
            </a:endParaRPr>
          </a:p>
        </p:txBody>
      </p:sp>
      <p:sp>
        <p:nvSpPr>
          <p:cNvPr id="3" name="文本框 2">
            <a:extLst>
              <a:ext uri="{FF2B5EF4-FFF2-40B4-BE49-F238E27FC236}">
                <a16:creationId xmlns:a16="http://schemas.microsoft.com/office/drawing/2014/main" id="{ABAB7E69-3A63-D148-6CF2-C6F6508D9356}"/>
              </a:ext>
            </a:extLst>
          </p:cNvPr>
          <p:cNvSpPr txBox="1"/>
          <p:nvPr/>
        </p:nvSpPr>
        <p:spPr>
          <a:xfrm>
            <a:off x="356529" y="862183"/>
            <a:ext cx="8489661" cy="962956"/>
          </a:xfrm>
          <a:prstGeom prst="rect">
            <a:avLst/>
          </a:prstGeom>
          <a:noFill/>
        </p:spPr>
        <p:txBody>
          <a:bodyPr wrap="square">
            <a:spAutoFit/>
          </a:bodyPr>
          <a:lstStyle/>
          <a:p>
            <a:pPr>
              <a:lnSpc>
                <a:spcPct val="150000"/>
              </a:lnSpc>
            </a:pPr>
            <a:r>
              <a:rPr lang="zh-CN" altLang="en-US" sz="2000" dirty="0">
                <a:latin typeface="Calibri" panose="020F0502020204030204" pitchFamily="34" charset="0"/>
                <a:ea typeface="黑体" panose="02010609060101010101" pitchFamily="49" charset="-122"/>
              </a:rPr>
              <a:t>利用</a:t>
            </a:r>
            <a:r>
              <a:rPr lang="en-US" altLang="zh-CN" sz="2000" dirty="0">
                <a:latin typeface="Calibri" panose="020F0502020204030204" pitchFamily="34" charset="0"/>
                <a:ea typeface="黑体" panose="02010609060101010101" pitchFamily="49" charset="-122"/>
              </a:rPr>
              <a:t>AFM</a:t>
            </a:r>
            <a:r>
              <a:rPr lang="zh-CN" altLang="en-US" sz="2000" dirty="0">
                <a:solidFill>
                  <a:srgbClr val="FF0000"/>
                </a:solidFill>
                <a:latin typeface="Calibri" panose="020F0502020204030204" pitchFamily="34" charset="0"/>
                <a:ea typeface="黑体" panose="02010609060101010101" pitchFamily="49" charset="-122"/>
              </a:rPr>
              <a:t>对原子的力学与对电负性探测</a:t>
            </a:r>
            <a:r>
              <a:rPr lang="zh-CN" altLang="en-US" sz="2000" dirty="0">
                <a:latin typeface="Calibri" panose="020F0502020204030204" pitchFamily="34" charset="0"/>
                <a:ea typeface="黑体" panose="02010609060101010101" pitchFamily="49" charset="-122"/>
              </a:rPr>
              <a:t>的能力</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可以实现对表面原子和针尖尖端原子的化学识别</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提高实验中原子操纵的准确性和操纵效率</a:t>
            </a:r>
            <a:r>
              <a:rPr lang="en-US" altLang="zh-CN" sz="2000" dirty="0">
                <a:latin typeface="Calibri" panose="020F0502020204030204" pitchFamily="34" charset="0"/>
                <a:ea typeface="黑体" panose="02010609060101010101" pitchFamily="49" charset="-122"/>
              </a:rPr>
              <a:t>.</a:t>
            </a:r>
            <a:endParaRPr lang="zh-CN" altLang="en-US" sz="2000" dirty="0">
              <a:latin typeface="Calibri" panose="020F0502020204030204" pitchFamily="34" charset="0"/>
              <a:ea typeface="黑体" panose="02010609060101010101" pitchFamily="49" charset="-122"/>
            </a:endParaRPr>
          </a:p>
        </p:txBody>
      </p:sp>
      <p:pic>
        <p:nvPicPr>
          <p:cNvPr id="3074" name="Picture 2">
            <a:extLst>
              <a:ext uri="{FF2B5EF4-FFF2-40B4-BE49-F238E27FC236}">
                <a16:creationId xmlns:a16="http://schemas.microsoft.com/office/drawing/2014/main" id="{754FB8F7-D3D9-5811-7489-190FFFAE39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96" y="1919337"/>
            <a:ext cx="8328828" cy="2377186"/>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6047CFC6-79E2-3D83-EA62-140C9BDDBB6E}"/>
              </a:ext>
            </a:extLst>
          </p:cNvPr>
          <p:cNvSpPr txBox="1"/>
          <p:nvPr/>
        </p:nvSpPr>
        <p:spPr>
          <a:xfrm>
            <a:off x="2305203" y="4268516"/>
            <a:ext cx="4283869" cy="400110"/>
          </a:xfrm>
          <a:prstGeom prst="rect">
            <a:avLst/>
          </a:prstGeom>
          <a:noFill/>
        </p:spPr>
        <p:txBody>
          <a:bodyPr wrap="square">
            <a:spAutoFit/>
          </a:bodyPr>
          <a:lstStyle/>
          <a:p>
            <a:pPr algn="ctr"/>
            <a:r>
              <a:rPr lang="zh-CN" altLang="en-US" sz="2000" dirty="0">
                <a:solidFill>
                  <a:srgbClr val="3366FF"/>
                </a:solidFill>
                <a:latin typeface="Calibri" panose="020F0502020204030204" pitchFamily="34" charset="0"/>
                <a:ea typeface="黑体" panose="02010609060101010101" pitchFamily="49" charset="-122"/>
              </a:rPr>
              <a:t>用</a:t>
            </a:r>
            <a:r>
              <a:rPr lang="en-GB" altLang="zh-CN" sz="2000" dirty="0">
                <a:solidFill>
                  <a:srgbClr val="3366FF"/>
                </a:solidFill>
                <a:latin typeface="Calibri" panose="020F0502020204030204" pitchFamily="34" charset="0"/>
                <a:ea typeface="黑体" panose="02010609060101010101" pitchFamily="49" charset="-122"/>
              </a:rPr>
              <a:t>AFM</a:t>
            </a:r>
            <a:r>
              <a:rPr lang="zh-CN" altLang="en-US" sz="2000" dirty="0">
                <a:solidFill>
                  <a:srgbClr val="3366FF"/>
                </a:solidFill>
                <a:latin typeface="Calibri" panose="020F0502020204030204" pitchFamily="34" charset="0"/>
                <a:ea typeface="黑体" panose="02010609060101010101" pitchFamily="49" charset="-122"/>
              </a:rPr>
              <a:t>实现</a:t>
            </a:r>
            <a:r>
              <a:rPr lang="en-GB" altLang="zh-CN" sz="2000" dirty="0">
                <a:solidFill>
                  <a:srgbClr val="3366FF"/>
                </a:solidFill>
                <a:latin typeface="Calibri" panose="020F0502020204030204" pitchFamily="34" charset="0"/>
                <a:ea typeface="黑体" panose="02010609060101010101" pitchFamily="49" charset="-122"/>
              </a:rPr>
              <a:t>Si, Sn, Pb</a:t>
            </a:r>
            <a:r>
              <a:rPr lang="zh-CN" altLang="en-US" sz="2000" dirty="0">
                <a:solidFill>
                  <a:srgbClr val="3366FF"/>
                </a:solidFill>
                <a:latin typeface="Calibri" panose="020F0502020204030204" pitchFamily="34" charset="0"/>
                <a:ea typeface="黑体" panose="02010609060101010101" pitchFamily="49" charset="-122"/>
              </a:rPr>
              <a:t>原子的元素分辨</a:t>
            </a:r>
          </a:p>
        </p:txBody>
      </p:sp>
      <p:sp>
        <p:nvSpPr>
          <p:cNvPr id="5" name="文本框 4">
            <a:extLst>
              <a:ext uri="{FF2B5EF4-FFF2-40B4-BE49-F238E27FC236}">
                <a16:creationId xmlns:a16="http://schemas.microsoft.com/office/drawing/2014/main" id="{39CB04F5-4644-6D71-A78B-DF5FBC34A167}"/>
              </a:ext>
            </a:extLst>
          </p:cNvPr>
          <p:cNvSpPr txBox="1"/>
          <p:nvPr/>
        </p:nvSpPr>
        <p:spPr>
          <a:xfrm>
            <a:off x="356529" y="4851824"/>
            <a:ext cx="8489661" cy="1886286"/>
          </a:xfrm>
          <a:prstGeom prst="rect">
            <a:avLst/>
          </a:prstGeom>
          <a:noFill/>
        </p:spPr>
        <p:txBody>
          <a:bodyPr wrap="square">
            <a:spAutoFit/>
          </a:bodyPr>
          <a:lstStyle/>
          <a:p>
            <a:pPr marL="342900" indent="-342900">
              <a:lnSpc>
                <a:spcPct val="150000"/>
              </a:lnSpc>
              <a:buFont typeface="Wingdings" panose="05000000000000000000" pitchFamily="2" charset="2"/>
              <a:buChar char="ü"/>
            </a:pPr>
            <a:r>
              <a:rPr lang="en-US" altLang="zh-CN" sz="2000" dirty="0">
                <a:latin typeface="Calibri" panose="020F0502020204030204" pitchFamily="34" charset="0"/>
                <a:ea typeface="黑体" panose="02010609060101010101" pitchFamily="49" charset="-122"/>
              </a:rPr>
              <a:t>F(z) </a:t>
            </a:r>
            <a:r>
              <a:rPr lang="zh-CN" altLang="en-US" sz="2000" dirty="0">
                <a:latin typeface="Calibri" panose="020F0502020204030204" pitchFamily="34" charset="0"/>
                <a:ea typeface="黑体" panose="02010609060101010101" pitchFamily="49" charset="-122"/>
              </a:rPr>
              <a:t>曲线最大吸引力值仅取决于</a:t>
            </a:r>
            <a:r>
              <a:rPr lang="zh-CN" altLang="en-US" sz="2000" dirty="0">
                <a:solidFill>
                  <a:srgbClr val="3366FF"/>
                </a:solidFill>
                <a:latin typeface="Calibri" panose="020F0502020204030204" pitchFamily="34" charset="0"/>
                <a:ea typeface="黑体" panose="02010609060101010101" pitchFamily="49" charset="-122"/>
              </a:rPr>
              <a:t>短程化学相互作用</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由表面原子元素类别、针尖尖端构成及针尖</a:t>
            </a:r>
            <a:r>
              <a:rPr lang="en-US" altLang="zh-CN" sz="2000" dirty="0">
                <a:latin typeface="Calibri" panose="020F0502020204030204" pitchFamily="34" charset="0"/>
                <a:ea typeface="黑体" panose="02010609060101010101" pitchFamily="49" charset="-122"/>
              </a:rPr>
              <a:t>-</a:t>
            </a:r>
            <a:r>
              <a:rPr lang="zh-CN" altLang="en-US" sz="2000" dirty="0">
                <a:latin typeface="Calibri" panose="020F0502020204030204" pitchFamily="34" charset="0"/>
                <a:ea typeface="黑体" panose="02010609060101010101" pitchFamily="49" charset="-122"/>
              </a:rPr>
              <a:t>基底相对取向决定 </a:t>
            </a:r>
            <a:endParaRPr lang="en-US" altLang="zh-CN" sz="2000" dirty="0">
              <a:latin typeface="Calibri" panose="020F0502020204030204" pitchFamily="34" charset="0"/>
              <a:ea typeface="黑体" panose="02010609060101010101" pitchFamily="49" charset="-122"/>
            </a:endParaRPr>
          </a:p>
          <a:p>
            <a:pPr marL="342900" indent="-342900">
              <a:lnSpc>
                <a:spcPct val="150000"/>
              </a:lnSpc>
              <a:buFont typeface="Wingdings" panose="05000000000000000000" pitchFamily="2" charset="2"/>
              <a:buChar char="ü"/>
            </a:pPr>
            <a:r>
              <a:rPr lang="zh-CN" altLang="en-US" sz="2000" dirty="0">
                <a:latin typeface="Calibri" panose="020F0502020204030204" pitchFamily="34" charset="0"/>
                <a:ea typeface="黑体" panose="02010609060101010101" pitchFamily="49" charset="-122"/>
              </a:rPr>
              <a:t>在</a:t>
            </a:r>
            <a:r>
              <a:rPr lang="en-US" altLang="zh-CN" sz="2000" dirty="0">
                <a:latin typeface="Calibri" panose="020F0502020204030204" pitchFamily="34" charset="0"/>
                <a:ea typeface="黑体" panose="02010609060101010101" pitchFamily="49" charset="-122"/>
              </a:rPr>
              <a:t>Si, Sn, Pb</a:t>
            </a:r>
            <a:r>
              <a:rPr lang="zh-CN" altLang="en-US" sz="2000" dirty="0">
                <a:latin typeface="Calibri" panose="020F0502020204030204" pitchFamily="34" charset="0"/>
                <a:ea typeface="黑体" panose="02010609060101010101" pitchFamily="49" charset="-122"/>
              </a:rPr>
              <a:t>等比例混合的表面体系中</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使用最大吸引力比率方法可以识别单原子的元素种类</a:t>
            </a:r>
          </a:p>
        </p:txBody>
      </p:sp>
      <p:sp>
        <p:nvSpPr>
          <p:cNvPr id="10" name="文本框 9">
            <a:extLst>
              <a:ext uri="{FF2B5EF4-FFF2-40B4-BE49-F238E27FC236}">
                <a16:creationId xmlns:a16="http://schemas.microsoft.com/office/drawing/2014/main" id="{14491A0C-7CBB-8BA1-1F6A-A620E8228409}"/>
              </a:ext>
            </a:extLst>
          </p:cNvPr>
          <p:cNvSpPr txBox="1"/>
          <p:nvPr/>
        </p:nvSpPr>
        <p:spPr>
          <a:xfrm>
            <a:off x="6681832" y="6476500"/>
            <a:ext cx="2302778" cy="261610"/>
          </a:xfrm>
          <a:prstGeom prst="rect">
            <a:avLst/>
          </a:prstGeom>
          <a:noFill/>
        </p:spPr>
        <p:txBody>
          <a:bodyPr wrap="square">
            <a:spAutoFit/>
          </a:bodyPr>
          <a:lstStyle/>
          <a:p>
            <a:r>
              <a:rPr lang="en-GB" altLang="zh-CN" sz="1100" i="1" dirty="0"/>
              <a:t>Nature</a:t>
            </a:r>
            <a:r>
              <a:rPr lang="en-GB" altLang="zh-CN" sz="1100" dirty="0"/>
              <a:t> 2007</a:t>
            </a:r>
            <a:r>
              <a:rPr lang="en-US" altLang="zh-CN" sz="1100" dirty="0"/>
              <a:t>,</a:t>
            </a:r>
            <a:r>
              <a:rPr lang="zh-CN" altLang="en-US" sz="1100" dirty="0"/>
              <a:t> </a:t>
            </a:r>
            <a:r>
              <a:rPr lang="en-GB" altLang="zh-CN" sz="1100" b="1" dirty="0"/>
              <a:t>446</a:t>
            </a:r>
            <a:r>
              <a:rPr lang="en-GB" altLang="zh-CN" sz="1100" dirty="0"/>
              <a:t>, 64</a:t>
            </a:r>
            <a:endParaRPr lang="zh-CN" altLang="en-US" sz="1100" dirty="0"/>
          </a:p>
        </p:txBody>
      </p:sp>
    </p:spTree>
    <p:extLst>
      <p:ext uri="{BB962C8B-B14F-4D97-AF65-F5344CB8AC3E}">
        <p14:creationId xmlns:p14="http://schemas.microsoft.com/office/powerpoint/2010/main" val="620899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AA9900A-6CA5-4271-817F-77FF821C66CA}"/>
              </a:ext>
            </a:extLst>
          </p:cNvPr>
          <p:cNvSpPr txBox="1"/>
          <p:nvPr/>
        </p:nvSpPr>
        <p:spPr>
          <a:xfrm>
            <a:off x="0" y="88854"/>
            <a:ext cx="9143999" cy="584775"/>
          </a:xfrm>
          <a:prstGeom prst="rect">
            <a:avLst/>
          </a:prstGeom>
          <a:noFill/>
        </p:spPr>
        <p:txBody>
          <a:bodyPr wrap="square" rtlCol="0">
            <a:spAutoFit/>
          </a:bodyPr>
          <a:lstStyle/>
          <a:p>
            <a:pPr algn="ctr"/>
            <a:r>
              <a:rPr lang="zh-CN" altLang="en-US" sz="3200" b="1" dirty="0">
                <a:latin typeface="Calibri" panose="020F0502020204030204" pitchFamily="34" charset="0"/>
                <a:ea typeface="黑体" panose="02010609060101010101" pitchFamily="49" charset="-122"/>
                <a:cs typeface="Arial" panose="020B0604020202020204" pitchFamily="34" charset="0"/>
              </a:rPr>
              <a:t>目录</a:t>
            </a:r>
            <a:endParaRPr lang="en-US" altLang="zh-CN" sz="3200" b="1" dirty="0">
              <a:latin typeface="Calibri" panose="020F0502020204030204" pitchFamily="34" charset="0"/>
              <a:ea typeface="黑体" panose="02010609060101010101" pitchFamily="49" charset="-122"/>
              <a:cs typeface="Arial" panose="020B0604020202020204" pitchFamily="34" charset="0"/>
            </a:endParaRPr>
          </a:p>
        </p:txBody>
      </p:sp>
      <p:sp>
        <p:nvSpPr>
          <p:cNvPr id="3" name="文本框 2">
            <a:extLst>
              <a:ext uri="{FF2B5EF4-FFF2-40B4-BE49-F238E27FC236}">
                <a16:creationId xmlns:a16="http://schemas.microsoft.com/office/drawing/2014/main" id="{F3E549B6-D346-A0AD-30DD-7050BCE286A2}"/>
              </a:ext>
            </a:extLst>
          </p:cNvPr>
          <p:cNvSpPr txBox="1"/>
          <p:nvPr/>
        </p:nvSpPr>
        <p:spPr>
          <a:xfrm>
            <a:off x="2147579" y="1212209"/>
            <a:ext cx="5444458" cy="3174652"/>
          </a:xfrm>
          <a:prstGeom prst="rect">
            <a:avLst/>
          </a:prstGeom>
          <a:noFill/>
        </p:spPr>
        <p:txBody>
          <a:bodyPr wrap="square" rtlCol="0">
            <a:spAutoFit/>
          </a:bodyPr>
          <a:lstStyle/>
          <a:p>
            <a:pPr marL="457200" indent="-457200">
              <a:lnSpc>
                <a:spcPct val="200000"/>
              </a:lnSpc>
              <a:buFont typeface="Wingdings" panose="05000000000000000000" pitchFamily="2" charset="2"/>
              <a:buChar char="Ø"/>
            </a:pPr>
            <a:r>
              <a:rPr lang="zh-CN" altLang="en-US" sz="2600" dirty="0">
                <a:solidFill>
                  <a:srgbClr val="A8A8A8"/>
                </a:solidFill>
                <a:latin typeface="Calibri" panose="020F0502020204030204" pitchFamily="34" charset="0"/>
                <a:ea typeface="黑体" panose="02010609060101010101" pitchFamily="49" charset="-122"/>
              </a:rPr>
              <a:t>原子力显微术的成像原理</a:t>
            </a:r>
            <a:endParaRPr lang="en-US" altLang="zh-CN" sz="2600" dirty="0">
              <a:solidFill>
                <a:srgbClr val="A8A8A8"/>
              </a:solidFill>
              <a:latin typeface="Calibri" panose="020F0502020204030204" pitchFamily="34" charset="0"/>
              <a:ea typeface="黑体" panose="02010609060101010101" pitchFamily="49" charset="-122"/>
            </a:endParaRPr>
          </a:p>
          <a:p>
            <a:pPr marL="457200" indent="-457200">
              <a:lnSpc>
                <a:spcPct val="200000"/>
              </a:lnSpc>
              <a:buFont typeface="Wingdings" panose="05000000000000000000" pitchFamily="2" charset="2"/>
              <a:buChar char="Ø"/>
            </a:pPr>
            <a:r>
              <a:rPr lang="zh-CN" altLang="en-US" sz="2600" dirty="0">
                <a:solidFill>
                  <a:srgbClr val="A8A8A8"/>
                </a:solidFill>
                <a:latin typeface="Calibri" panose="020F0502020204030204" pitchFamily="34" charset="0"/>
                <a:ea typeface="黑体" panose="02010609060101010101" pitchFamily="49" charset="-122"/>
              </a:rPr>
              <a:t>室温原子操纵</a:t>
            </a:r>
            <a:endParaRPr lang="en-US" altLang="zh-CN" sz="2600" dirty="0">
              <a:solidFill>
                <a:srgbClr val="A8A8A8"/>
              </a:solidFill>
              <a:latin typeface="Calibri" panose="020F0502020204030204" pitchFamily="34" charset="0"/>
              <a:ea typeface="黑体" panose="02010609060101010101" pitchFamily="49" charset="-122"/>
            </a:endParaRPr>
          </a:p>
          <a:p>
            <a:pPr marL="457200" indent="-457200">
              <a:lnSpc>
                <a:spcPct val="200000"/>
              </a:lnSpc>
              <a:buFont typeface="Wingdings" panose="05000000000000000000" pitchFamily="2" charset="2"/>
              <a:buChar char="Ø"/>
            </a:pPr>
            <a:r>
              <a:rPr lang="zh-CN" altLang="en-US" sz="2600" dirty="0">
                <a:latin typeface="Calibri" panose="020F0502020204030204" pitchFamily="34" charset="0"/>
                <a:ea typeface="黑体" panose="02010609060101010101" pitchFamily="49" charset="-122"/>
              </a:rPr>
              <a:t>用</a:t>
            </a:r>
            <a:r>
              <a:rPr lang="en-US" altLang="zh-CN" sz="2600" dirty="0">
                <a:latin typeface="Calibri" panose="020F0502020204030204" pitchFamily="34" charset="0"/>
                <a:ea typeface="黑体" panose="02010609060101010101" pitchFamily="49" charset="-122"/>
              </a:rPr>
              <a:t>AFM</a:t>
            </a:r>
            <a:r>
              <a:rPr lang="zh-CN" altLang="en-US" sz="2600" dirty="0">
                <a:latin typeface="Calibri" panose="020F0502020204030204" pitchFamily="34" charset="0"/>
                <a:ea typeface="黑体" panose="02010609060101010101" pitchFamily="49" charset="-122"/>
              </a:rPr>
              <a:t>表征操纵过程中力的变化</a:t>
            </a:r>
            <a:endParaRPr lang="en-US" altLang="zh-CN" sz="2600" dirty="0">
              <a:latin typeface="Calibri" panose="020F0502020204030204" pitchFamily="34" charset="0"/>
              <a:ea typeface="黑体" panose="02010609060101010101" pitchFamily="49" charset="-122"/>
            </a:endParaRPr>
          </a:p>
          <a:p>
            <a:pPr marL="457200" indent="-457200">
              <a:lnSpc>
                <a:spcPct val="200000"/>
              </a:lnSpc>
              <a:buFont typeface="Wingdings" panose="05000000000000000000" pitchFamily="2" charset="2"/>
              <a:buChar char="Ø"/>
            </a:pPr>
            <a:r>
              <a:rPr lang="zh-CN" altLang="en-US" sz="2600" dirty="0">
                <a:solidFill>
                  <a:srgbClr val="A8A8A8"/>
                </a:solidFill>
                <a:latin typeface="Calibri" panose="020F0502020204030204" pitchFamily="34" charset="0"/>
                <a:ea typeface="黑体" panose="02010609060101010101" pitchFamily="49" charset="-122"/>
              </a:rPr>
              <a:t>绝缘基底上的电荷操纵</a:t>
            </a:r>
          </a:p>
        </p:txBody>
      </p:sp>
      <p:sp>
        <p:nvSpPr>
          <p:cNvPr id="5" name="文本框 4">
            <a:extLst>
              <a:ext uri="{FF2B5EF4-FFF2-40B4-BE49-F238E27FC236}">
                <a16:creationId xmlns:a16="http://schemas.microsoft.com/office/drawing/2014/main" id="{A22DB043-B25E-3439-DB15-75F365FAB5C0}"/>
              </a:ext>
            </a:extLst>
          </p:cNvPr>
          <p:cNvSpPr txBox="1"/>
          <p:nvPr/>
        </p:nvSpPr>
        <p:spPr>
          <a:xfrm>
            <a:off x="327168" y="4925441"/>
            <a:ext cx="8489661" cy="962956"/>
          </a:xfrm>
          <a:prstGeom prst="rect">
            <a:avLst/>
          </a:prstGeom>
          <a:noFill/>
        </p:spPr>
        <p:txBody>
          <a:bodyPr wrap="square">
            <a:spAutoFit/>
          </a:bodyPr>
          <a:lstStyle/>
          <a:p>
            <a:pPr>
              <a:lnSpc>
                <a:spcPct val="150000"/>
              </a:lnSpc>
            </a:pPr>
            <a:r>
              <a:rPr lang="zh-CN" altLang="zh-CN" sz="2000" dirty="0">
                <a:latin typeface="Calibri" panose="020F0502020204030204" pitchFamily="34" charset="0"/>
                <a:ea typeface="黑体" panose="02010609060101010101" pitchFamily="49" charset="-122"/>
              </a:rPr>
              <a:t>AFM可以测量操</a:t>
            </a:r>
            <a:r>
              <a:rPr lang="zh-CN" altLang="en-US" sz="2000" dirty="0">
                <a:latin typeface="Calibri" panose="020F0502020204030204" pitchFamily="34" charset="0"/>
                <a:ea typeface="黑体" panose="02010609060101010101" pitchFamily="49" charset="-122"/>
              </a:rPr>
              <a:t>纵</a:t>
            </a:r>
            <a:r>
              <a:rPr lang="zh-CN" altLang="zh-CN" sz="2000" dirty="0">
                <a:latin typeface="Calibri" panose="020F0502020204030204" pitchFamily="34" charset="0"/>
                <a:ea typeface="黑体" panose="02010609060101010101" pitchFamily="49" charset="-122"/>
              </a:rPr>
              <a:t>过程中所需的力, 这为研究操纵分子表面异构过程和吸附构型变化过程时所需力的大小、理解操纵过程的力学机制提供了重要信息</a:t>
            </a:r>
            <a:endParaRPr lang="zh-CN" altLang="en-US" sz="2000" dirty="0">
              <a:latin typeface="Calibri" panose="020F0502020204030204" pitchFamily="34" charset="0"/>
              <a:ea typeface="黑体" panose="02010609060101010101" pitchFamily="49" charset="-122"/>
            </a:endParaRPr>
          </a:p>
        </p:txBody>
      </p:sp>
    </p:spTree>
    <p:extLst>
      <p:ext uri="{BB962C8B-B14F-4D97-AF65-F5344CB8AC3E}">
        <p14:creationId xmlns:p14="http://schemas.microsoft.com/office/powerpoint/2010/main" val="3264026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251DFC2-0778-9E6D-6BBC-DB4FFA4D6382}"/>
              </a:ext>
            </a:extLst>
          </p:cNvPr>
          <p:cNvSpPr txBox="1"/>
          <p:nvPr/>
        </p:nvSpPr>
        <p:spPr>
          <a:xfrm>
            <a:off x="0" y="88854"/>
            <a:ext cx="9143999" cy="584775"/>
          </a:xfrm>
          <a:prstGeom prst="rect">
            <a:avLst/>
          </a:prstGeom>
          <a:noFill/>
        </p:spPr>
        <p:txBody>
          <a:bodyPr wrap="square" rtlCol="0">
            <a:spAutoFit/>
          </a:bodyPr>
          <a:lstStyle/>
          <a:p>
            <a:pPr algn="ctr"/>
            <a:r>
              <a:rPr lang="zh-CN" altLang="en-US" sz="3200" b="1" dirty="0">
                <a:latin typeface="Calibri" panose="020F0502020204030204" pitchFamily="34" charset="0"/>
                <a:ea typeface="黑体" panose="02010609060101010101" pitchFamily="49" charset="-122"/>
                <a:cs typeface="Arial" panose="020B0604020202020204" pitchFamily="34" charset="0"/>
              </a:rPr>
              <a:t>测量在表面上移动原子</a:t>
            </a:r>
            <a:r>
              <a:rPr lang="en-US" altLang="zh-CN" sz="3200" b="1" dirty="0">
                <a:latin typeface="Calibri" panose="020F0502020204030204" pitchFamily="34" charset="0"/>
                <a:ea typeface="黑体" panose="02010609060101010101" pitchFamily="49" charset="-122"/>
                <a:cs typeface="Arial" panose="020B0604020202020204" pitchFamily="34" charset="0"/>
              </a:rPr>
              <a:t>/</a:t>
            </a:r>
            <a:r>
              <a:rPr lang="zh-CN" altLang="en-US" sz="3200" b="1" dirty="0">
                <a:latin typeface="Calibri" panose="020F0502020204030204" pitchFamily="34" charset="0"/>
                <a:ea typeface="黑体" panose="02010609060101010101" pitchFamily="49" charset="-122"/>
                <a:cs typeface="Arial" panose="020B0604020202020204" pitchFamily="34" charset="0"/>
              </a:rPr>
              <a:t>分子时所需的力</a:t>
            </a:r>
            <a:endParaRPr lang="en-US" altLang="zh-CN" sz="3200" b="1" dirty="0">
              <a:latin typeface="Calibri" panose="020F0502020204030204" pitchFamily="34" charset="0"/>
              <a:ea typeface="黑体" panose="02010609060101010101" pitchFamily="49" charset="-122"/>
              <a:cs typeface="Arial" panose="020B0604020202020204" pitchFamily="34" charset="0"/>
            </a:endParaRPr>
          </a:p>
        </p:txBody>
      </p:sp>
      <p:pic>
        <p:nvPicPr>
          <p:cNvPr id="3074" name="Picture 2">
            <a:extLst>
              <a:ext uri="{FF2B5EF4-FFF2-40B4-BE49-F238E27FC236}">
                <a16:creationId xmlns:a16="http://schemas.microsoft.com/office/drawing/2014/main" id="{907EA012-2F78-F621-9003-C3FE2E5E79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186" y="1394670"/>
            <a:ext cx="8359627" cy="4179814"/>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C208BE38-4390-B1CC-3EE0-99E06771145D}"/>
              </a:ext>
            </a:extLst>
          </p:cNvPr>
          <p:cNvSpPr txBox="1"/>
          <p:nvPr/>
        </p:nvSpPr>
        <p:spPr>
          <a:xfrm>
            <a:off x="1386643" y="5574484"/>
            <a:ext cx="6370709" cy="962956"/>
          </a:xfrm>
          <a:prstGeom prst="rect">
            <a:avLst/>
          </a:prstGeom>
          <a:noFill/>
        </p:spPr>
        <p:txBody>
          <a:bodyPr wrap="square">
            <a:spAutoFit/>
          </a:bodyPr>
          <a:lstStyle/>
          <a:p>
            <a:pPr algn="ctr">
              <a:lnSpc>
                <a:spcPct val="150000"/>
              </a:lnSpc>
            </a:pPr>
            <a:r>
              <a:rPr lang="en-US" altLang="zh-CN" sz="2000" dirty="0">
                <a:solidFill>
                  <a:srgbClr val="3366FF"/>
                </a:solidFill>
                <a:latin typeface="Calibri" panose="020F0502020204030204" pitchFamily="34" charset="0"/>
                <a:ea typeface="黑体" panose="02010609060101010101" pitchFamily="49" charset="-122"/>
              </a:rPr>
              <a:t>AFM</a:t>
            </a:r>
            <a:r>
              <a:rPr lang="zh-CN" altLang="en-US" sz="2000" dirty="0">
                <a:solidFill>
                  <a:srgbClr val="3366FF"/>
                </a:solidFill>
                <a:latin typeface="Calibri" panose="020F0502020204030204" pitchFamily="34" charset="0"/>
                <a:ea typeface="黑体" panose="02010609060101010101" pitchFamily="49" charset="-122"/>
              </a:rPr>
              <a:t>测量在不同基底上操纵不同原子位移的作用力</a:t>
            </a:r>
            <a:endParaRPr lang="en-US" altLang="zh-CN" sz="2000" dirty="0">
              <a:solidFill>
                <a:srgbClr val="3366FF"/>
              </a:solidFill>
              <a:latin typeface="Calibri" panose="020F0502020204030204" pitchFamily="34" charset="0"/>
              <a:ea typeface="黑体" panose="02010609060101010101" pitchFamily="49" charset="-122"/>
            </a:endParaRPr>
          </a:p>
          <a:p>
            <a:pPr algn="ctr">
              <a:lnSpc>
                <a:spcPct val="150000"/>
              </a:lnSpc>
            </a:pPr>
            <a:r>
              <a:rPr lang="zh-CN" altLang="en-US" sz="2000" dirty="0">
                <a:latin typeface="Calibri" panose="020F0502020204030204" pitchFamily="34" charset="0"/>
                <a:ea typeface="黑体" panose="02010609060101010101" pitchFamily="49" charset="-122"/>
              </a:rPr>
              <a:t>在金属基底上移动金属原子时</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横向力起到主要作用</a:t>
            </a:r>
          </a:p>
        </p:txBody>
      </p:sp>
      <p:sp>
        <p:nvSpPr>
          <p:cNvPr id="4" name="文本框 3">
            <a:extLst>
              <a:ext uri="{FF2B5EF4-FFF2-40B4-BE49-F238E27FC236}">
                <a16:creationId xmlns:a16="http://schemas.microsoft.com/office/drawing/2014/main" id="{BF24C876-35ED-EDA0-DD2D-383CF4320C21}"/>
              </a:ext>
            </a:extLst>
          </p:cNvPr>
          <p:cNvSpPr txBox="1"/>
          <p:nvPr/>
        </p:nvSpPr>
        <p:spPr>
          <a:xfrm>
            <a:off x="227549" y="918825"/>
            <a:ext cx="8688899" cy="400110"/>
          </a:xfrm>
          <a:prstGeom prst="rect">
            <a:avLst/>
          </a:prstGeom>
          <a:noFill/>
        </p:spPr>
        <p:txBody>
          <a:bodyPr wrap="square">
            <a:spAutoFit/>
          </a:bodyPr>
          <a:lstStyle/>
          <a:p>
            <a:pPr algn="ctr"/>
            <a:r>
              <a:rPr lang="zh-CN" altLang="en-US" sz="2000" dirty="0">
                <a:latin typeface="Calibri" panose="020F0502020204030204" pitchFamily="34" charset="0"/>
                <a:ea typeface="黑体" panose="02010609060101010101" pitchFamily="49" charset="-122"/>
              </a:rPr>
              <a:t>用</a:t>
            </a:r>
            <a:r>
              <a:rPr lang="en-US" altLang="zh-CN" sz="2000" dirty="0">
                <a:latin typeface="Calibri" panose="020F0502020204030204" pitchFamily="34" charset="0"/>
                <a:ea typeface="黑体" panose="02010609060101010101" pitchFamily="49" charset="-122"/>
              </a:rPr>
              <a:t>AFM</a:t>
            </a:r>
            <a:r>
              <a:rPr lang="zh-CN" altLang="en-US" sz="2000" dirty="0">
                <a:latin typeface="Calibri" panose="020F0502020204030204" pitchFamily="34" charset="0"/>
                <a:ea typeface="黑体" panose="02010609060101010101" pitchFamily="49" charset="-122"/>
              </a:rPr>
              <a:t>来测量探针尖端施加在单个吸附原子或分子上的纵向力和横向力</a:t>
            </a:r>
          </a:p>
        </p:txBody>
      </p:sp>
      <p:sp>
        <p:nvSpPr>
          <p:cNvPr id="8" name="文本框 7">
            <a:extLst>
              <a:ext uri="{FF2B5EF4-FFF2-40B4-BE49-F238E27FC236}">
                <a16:creationId xmlns:a16="http://schemas.microsoft.com/office/drawing/2014/main" id="{F0207B36-67FD-699D-6030-42D110F59CCD}"/>
              </a:ext>
            </a:extLst>
          </p:cNvPr>
          <p:cNvSpPr txBox="1"/>
          <p:nvPr/>
        </p:nvSpPr>
        <p:spPr>
          <a:xfrm>
            <a:off x="6753137" y="6537440"/>
            <a:ext cx="1820411" cy="276999"/>
          </a:xfrm>
          <a:prstGeom prst="rect">
            <a:avLst/>
          </a:prstGeom>
          <a:noFill/>
        </p:spPr>
        <p:txBody>
          <a:bodyPr wrap="square">
            <a:spAutoFit/>
          </a:bodyPr>
          <a:lstStyle/>
          <a:p>
            <a:r>
              <a:rPr lang="en-GB" altLang="zh-CN" sz="1200" i="1" dirty="0"/>
              <a:t>Science</a:t>
            </a:r>
            <a:r>
              <a:rPr lang="en-GB" altLang="zh-CN" sz="1200" dirty="0"/>
              <a:t> 2008, </a:t>
            </a:r>
            <a:r>
              <a:rPr lang="en-GB" altLang="zh-CN" sz="1200" b="1" dirty="0"/>
              <a:t>319</a:t>
            </a:r>
            <a:r>
              <a:rPr lang="en-GB" altLang="zh-CN" sz="1200" dirty="0"/>
              <a:t>, 1066</a:t>
            </a:r>
            <a:endParaRPr lang="zh-CN" altLang="en-US" sz="1200" dirty="0"/>
          </a:p>
        </p:txBody>
      </p:sp>
    </p:spTree>
    <p:extLst>
      <p:ext uri="{BB962C8B-B14F-4D97-AF65-F5344CB8AC3E}">
        <p14:creationId xmlns:p14="http://schemas.microsoft.com/office/powerpoint/2010/main" val="2872261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2ED9AAF-2E7D-F0D7-9449-AE280E26A4EB}"/>
              </a:ext>
            </a:extLst>
          </p:cNvPr>
          <p:cNvSpPr txBox="1"/>
          <p:nvPr/>
        </p:nvSpPr>
        <p:spPr>
          <a:xfrm>
            <a:off x="0" y="88854"/>
            <a:ext cx="9143999" cy="584775"/>
          </a:xfrm>
          <a:prstGeom prst="rect">
            <a:avLst/>
          </a:prstGeom>
          <a:noFill/>
        </p:spPr>
        <p:txBody>
          <a:bodyPr wrap="square" rtlCol="0">
            <a:spAutoFit/>
          </a:bodyPr>
          <a:lstStyle/>
          <a:p>
            <a:pPr algn="ctr"/>
            <a:r>
              <a:rPr lang="zh-CN" altLang="en-US" sz="3200" b="1" dirty="0">
                <a:latin typeface="Calibri" panose="020F0502020204030204" pitchFamily="34" charset="0"/>
                <a:ea typeface="黑体" panose="02010609060101010101" pitchFamily="49" charset="-122"/>
                <a:cs typeface="Arial" panose="020B0604020202020204" pitchFamily="34" charset="0"/>
              </a:rPr>
              <a:t>测量力激发的表面分子异构过程中力的变化</a:t>
            </a:r>
            <a:endParaRPr lang="en-US" altLang="zh-CN" sz="3200" b="1" dirty="0">
              <a:latin typeface="Calibri" panose="020F0502020204030204" pitchFamily="34" charset="0"/>
              <a:ea typeface="黑体" panose="02010609060101010101" pitchFamily="49" charset="-122"/>
              <a:cs typeface="Arial" panose="020B0604020202020204" pitchFamily="34" charset="0"/>
            </a:endParaRPr>
          </a:p>
        </p:txBody>
      </p:sp>
      <p:pic>
        <p:nvPicPr>
          <p:cNvPr id="5122" name="Picture 2">
            <a:extLst>
              <a:ext uri="{FF2B5EF4-FFF2-40B4-BE49-F238E27FC236}">
                <a16:creationId xmlns:a16="http://schemas.microsoft.com/office/drawing/2014/main" id="{1D4A9D47-4D7A-780D-378E-154D61521F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15" y="1413433"/>
            <a:ext cx="6606325" cy="4955603"/>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17E83A2B-B193-CFDC-6EC6-410648A76DBD}"/>
              </a:ext>
            </a:extLst>
          </p:cNvPr>
          <p:cNvSpPr txBox="1"/>
          <p:nvPr/>
        </p:nvSpPr>
        <p:spPr>
          <a:xfrm>
            <a:off x="283128" y="943294"/>
            <a:ext cx="7489272" cy="400110"/>
          </a:xfrm>
          <a:prstGeom prst="rect">
            <a:avLst/>
          </a:prstGeom>
          <a:noFill/>
        </p:spPr>
        <p:txBody>
          <a:bodyPr wrap="square">
            <a:spAutoFit/>
          </a:bodyPr>
          <a:lstStyle/>
          <a:p>
            <a:pPr algn="ctr"/>
            <a:r>
              <a:rPr lang="zh-CN" altLang="en-US" sz="2000" dirty="0">
                <a:latin typeface="Calibri" panose="020F0502020204030204" pitchFamily="34" charset="0"/>
                <a:ea typeface="黑体" panose="02010609060101010101" pitchFamily="49" charset="-122"/>
              </a:rPr>
              <a:t>利用</a:t>
            </a:r>
            <a:r>
              <a:rPr lang="en-US" altLang="zh-CN" sz="2000" dirty="0">
                <a:latin typeface="Calibri" panose="020F0502020204030204" pitchFamily="34" charset="0"/>
                <a:ea typeface="黑体" panose="02010609060101010101" pitchFamily="49" charset="-122"/>
              </a:rPr>
              <a:t>STM</a:t>
            </a:r>
            <a:r>
              <a:rPr lang="zh-CN" altLang="en-US" sz="2000" dirty="0">
                <a:latin typeface="Calibri" panose="020F0502020204030204" pitchFamily="34" charset="0"/>
                <a:ea typeface="黑体" panose="02010609060101010101" pitchFamily="49" charset="-122"/>
              </a:rPr>
              <a:t>可以在单分子水平操纵其表面异构化</a:t>
            </a:r>
          </a:p>
        </p:txBody>
      </p:sp>
      <p:sp>
        <p:nvSpPr>
          <p:cNvPr id="7" name="文本框 6">
            <a:extLst>
              <a:ext uri="{FF2B5EF4-FFF2-40B4-BE49-F238E27FC236}">
                <a16:creationId xmlns:a16="http://schemas.microsoft.com/office/drawing/2014/main" id="{A7474AED-111A-73DD-0343-95ED8FCAC5D2}"/>
              </a:ext>
            </a:extLst>
          </p:cNvPr>
          <p:cNvSpPr txBox="1"/>
          <p:nvPr/>
        </p:nvSpPr>
        <p:spPr>
          <a:xfrm>
            <a:off x="7107567" y="5398399"/>
            <a:ext cx="1893820" cy="461665"/>
          </a:xfrm>
          <a:prstGeom prst="rect">
            <a:avLst/>
          </a:prstGeom>
          <a:noFill/>
        </p:spPr>
        <p:txBody>
          <a:bodyPr wrap="square">
            <a:spAutoFit/>
          </a:bodyPr>
          <a:lstStyle/>
          <a:p>
            <a:r>
              <a:rPr lang="de-DE" altLang="zh-CN" sz="1200" b="0" i="1" dirty="0">
                <a:solidFill>
                  <a:srgbClr val="333333"/>
                </a:solidFill>
                <a:effectLst/>
                <a:latin typeface="Arial" panose="020B0604020202020204" pitchFamily="34" charset="0"/>
                <a:cs typeface="Arial" panose="020B0604020202020204" pitchFamily="34" charset="0"/>
              </a:rPr>
              <a:t>J. Am. Chem. Soc.</a:t>
            </a:r>
            <a:r>
              <a:rPr lang="de-DE" altLang="zh-CN" sz="1200" b="0" i="0" dirty="0">
                <a:solidFill>
                  <a:srgbClr val="333333"/>
                </a:solidFill>
                <a:effectLst/>
                <a:latin typeface="Arial" panose="020B0604020202020204" pitchFamily="34" charset="0"/>
                <a:cs typeface="Arial" panose="020B0604020202020204" pitchFamily="34" charset="0"/>
              </a:rPr>
              <a:t> 2020, </a:t>
            </a:r>
            <a:r>
              <a:rPr lang="de-DE" altLang="zh-CN" sz="1200" b="1" i="0" dirty="0">
                <a:solidFill>
                  <a:srgbClr val="333333"/>
                </a:solidFill>
                <a:effectLst/>
                <a:latin typeface="Arial" panose="020B0604020202020204" pitchFamily="34" charset="0"/>
                <a:cs typeface="Arial" panose="020B0604020202020204" pitchFamily="34" charset="0"/>
              </a:rPr>
              <a:t>142,</a:t>
            </a:r>
            <a:r>
              <a:rPr lang="de-DE" altLang="zh-CN" sz="1200" b="0" i="0" dirty="0">
                <a:solidFill>
                  <a:srgbClr val="333333"/>
                </a:solidFill>
                <a:effectLst/>
                <a:latin typeface="Arial" panose="020B0604020202020204" pitchFamily="34" charset="0"/>
                <a:cs typeface="Arial" panose="020B0604020202020204" pitchFamily="34" charset="0"/>
              </a:rPr>
              <a:t> 10673</a:t>
            </a:r>
            <a:endParaRPr lang="zh-CN" altLang="en-US" sz="1200" dirty="0">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2C7C1074-284B-5A0C-633F-E625D2053331}"/>
              </a:ext>
            </a:extLst>
          </p:cNvPr>
          <p:cNvSpPr txBox="1"/>
          <p:nvPr/>
        </p:nvSpPr>
        <p:spPr>
          <a:xfrm>
            <a:off x="8233794" y="6423467"/>
            <a:ext cx="855678" cy="400110"/>
          </a:xfrm>
          <a:prstGeom prst="rect">
            <a:avLst/>
          </a:prstGeom>
          <a:solidFill>
            <a:schemeClr val="bg1"/>
          </a:solidFill>
        </p:spPr>
        <p:txBody>
          <a:bodyPr wrap="square" rtlCol="0">
            <a:spAutoFit/>
          </a:bodyPr>
          <a:lstStyle/>
          <a:p>
            <a:endParaRPr lang="zh-CN" altLang="en-US" dirty="0"/>
          </a:p>
        </p:txBody>
      </p:sp>
      <p:sp>
        <p:nvSpPr>
          <p:cNvPr id="5" name="文本框 4">
            <a:extLst>
              <a:ext uri="{FF2B5EF4-FFF2-40B4-BE49-F238E27FC236}">
                <a16:creationId xmlns:a16="http://schemas.microsoft.com/office/drawing/2014/main" id="{1B169815-8354-740F-DE1E-23900A64E519}"/>
              </a:ext>
            </a:extLst>
          </p:cNvPr>
          <p:cNvSpPr txBox="1"/>
          <p:nvPr/>
        </p:nvSpPr>
        <p:spPr>
          <a:xfrm>
            <a:off x="34600" y="6376164"/>
            <a:ext cx="9054872" cy="400110"/>
          </a:xfrm>
          <a:prstGeom prst="rect">
            <a:avLst/>
          </a:prstGeom>
          <a:noFill/>
        </p:spPr>
        <p:txBody>
          <a:bodyPr wrap="square">
            <a:spAutoFit/>
          </a:bodyPr>
          <a:lstStyle/>
          <a:p>
            <a:pPr algn="ctr"/>
            <a:r>
              <a:rPr lang="zh-CN" altLang="en-US" sz="2000" dirty="0">
                <a:latin typeface="Calibri" panose="020F0502020204030204" pitchFamily="34" charset="0"/>
                <a:ea typeface="黑体" panose="02010609060101010101" pitchFamily="49" charset="-122"/>
              </a:rPr>
              <a:t>针尖与</a:t>
            </a:r>
            <a:r>
              <a:rPr lang="en-US" altLang="zh-CN" sz="2000" dirty="0">
                <a:latin typeface="Calibri" panose="020F0502020204030204" pitchFamily="34" charset="0"/>
                <a:ea typeface="黑体" panose="02010609060101010101" pitchFamily="49" charset="-122"/>
              </a:rPr>
              <a:t>Ag(100)</a:t>
            </a:r>
            <a:r>
              <a:rPr lang="zh-CN" altLang="en-US" sz="2000" dirty="0">
                <a:latin typeface="Calibri" panose="020F0502020204030204" pitchFamily="34" charset="0"/>
                <a:ea typeface="黑体" panose="02010609060101010101" pitchFamily="49" charset="-122"/>
              </a:rPr>
              <a:t> 上的</a:t>
            </a:r>
            <a:r>
              <a:rPr lang="en-US" altLang="zh-CN" sz="2000" dirty="0">
                <a:latin typeface="Calibri" panose="020F0502020204030204" pitchFamily="34" charset="0"/>
                <a:ea typeface="黑体" panose="02010609060101010101" pitchFamily="49" charset="-122"/>
              </a:rPr>
              <a:t>DMADAB</a:t>
            </a:r>
            <a:r>
              <a:rPr lang="zh-CN" altLang="en-US" sz="2000" dirty="0">
                <a:latin typeface="Calibri" panose="020F0502020204030204" pitchFamily="34" charset="0"/>
                <a:ea typeface="黑体" panose="02010609060101010101" pitchFamily="49" charset="-122"/>
              </a:rPr>
              <a:t>分子功能团产生机械力相互作用</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诱导表面分子异构</a:t>
            </a:r>
          </a:p>
        </p:txBody>
      </p:sp>
    </p:spTree>
    <p:extLst>
      <p:ext uri="{BB962C8B-B14F-4D97-AF65-F5344CB8AC3E}">
        <p14:creationId xmlns:p14="http://schemas.microsoft.com/office/powerpoint/2010/main" val="3879122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C84F1A46-4B89-03FA-0DC3-0951575BFA58}"/>
              </a:ext>
            </a:extLst>
          </p:cNvPr>
          <p:cNvSpPr txBox="1"/>
          <p:nvPr/>
        </p:nvSpPr>
        <p:spPr>
          <a:xfrm>
            <a:off x="0" y="88854"/>
            <a:ext cx="9143999" cy="584775"/>
          </a:xfrm>
          <a:prstGeom prst="rect">
            <a:avLst/>
          </a:prstGeom>
          <a:noFill/>
        </p:spPr>
        <p:txBody>
          <a:bodyPr wrap="square" rtlCol="0">
            <a:spAutoFit/>
          </a:bodyPr>
          <a:lstStyle/>
          <a:p>
            <a:pPr algn="ctr"/>
            <a:r>
              <a:rPr lang="zh-CN" altLang="en-US" sz="3200" b="1" dirty="0">
                <a:latin typeface="Calibri" panose="020F0502020204030204" pitchFamily="34" charset="0"/>
                <a:ea typeface="黑体" panose="02010609060101010101" pitchFamily="49" charset="-122"/>
                <a:cs typeface="Arial" panose="020B0604020202020204" pitchFamily="34" charset="0"/>
              </a:rPr>
              <a:t>测量</a:t>
            </a:r>
            <a:r>
              <a:rPr lang="en-US" altLang="zh-CN" sz="3200" b="1" dirty="0">
                <a:latin typeface="Calibri" panose="020F0502020204030204" pitchFamily="34" charset="0"/>
                <a:ea typeface="黑体" panose="02010609060101010101" pitchFamily="49" charset="-122"/>
                <a:cs typeface="Arial" panose="020B0604020202020204" pitchFamily="34" charset="0"/>
              </a:rPr>
              <a:t>Cu(110)</a:t>
            </a:r>
            <a:r>
              <a:rPr lang="zh-CN" altLang="en-US" sz="3200" b="1" dirty="0">
                <a:latin typeface="Calibri" panose="020F0502020204030204" pitchFamily="34" charset="0"/>
                <a:ea typeface="黑体" panose="02010609060101010101" pitchFamily="49" charset="-122"/>
                <a:cs typeface="Arial" panose="020B0604020202020204" pitchFamily="34" charset="0"/>
              </a:rPr>
              <a:t>上单个</a:t>
            </a:r>
            <a:r>
              <a:rPr lang="en-US" altLang="zh-CN" sz="3200" b="1" dirty="0">
                <a:latin typeface="Calibri" panose="020F0502020204030204" pitchFamily="34" charset="0"/>
                <a:ea typeface="黑体" panose="02010609060101010101" pitchFamily="49" charset="-122"/>
                <a:cs typeface="Arial" panose="020B0604020202020204" pitchFamily="34" charset="0"/>
              </a:rPr>
              <a:t>NO</a:t>
            </a:r>
            <a:r>
              <a:rPr lang="zh-CN" altLang="en-US" sz="3200" b="1" dirty="0">
                <a:latin typeface="Calibri" panose="020F0502020204030204" pitchFamily="34" charset="0"/>
                <a:ea typeface="黑体" panose="02010609060101010101" pitchFamily="49" charset="-122"/>
                <a:cs typeface="Arial" panose="020B0604020202020204" pitchFamily="34" charset="0"/>
              </a:rPr>
              <a:t>分子吸附构型变化时的力矩</a:t>
            </a:r>
            <a:endParaRPr lang="en-US" altLang="zh-CN" sz="3200" b="1" dirty="0">
              <a:latin typeface="Calibri" panose="020F0502020204030204" pitchFamily="34" charset="0"/>
              <a:ea typeface="黑体" panose="02010609060101010101" pitchFamily="49" charset="-122"/>
              <a:cs typeface="Arial" panose="020B0604020202020204" pitchFamily="34" charset="0"/>
            </a:endParaRPr>
          </a:p>
        </p:txBody>
      </p:sp>
      <p:pic>
        <p:nvPicPr>
          <p:cNvPr id="4100" name="Picture 4">
            <a:extLst>
              <a:ext uri="{FF2B5EF4-FFF2-40B4-BE49-F238E27FC236}">
                <a16:creationId xmlns:a16="http://schemas.microsoft.com/office/drawing/2014/main" id="{3BFAA941-D4D8-B4EE-0FA3-4BC559CA3D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985" y="1861228"/>
            <a:ext cx="8734025" cy="3570943"/>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8B19CF7D-5D3B-A2C3-441A-84A2C7F3E585}"/>
              </a:ext>
            </a:extLst>
          </p:cNvPr>
          <p:cNvSpPr txBox="1"/>
          <p:nvPr/>
        </p:nvSpPr>
        <p:spPr>
          <a:xfrm>
            <a:off x="608722" y="784902"/>
            <a:ext cx="7926552" cy="962956"/>
          </a:xfrm>
          <a:prstGeom prst="rect">
            <a:avLst/>
          </a:prstGeom>
          <a:noFill/>
        </p:spPr>
        <p:txBody>
          <a:bodyPr wrap="square">
            <a:spAutoFit/>
          </a:bodyPr>
          <a:lstStyle/>
          <a:p>
            <a:pPr algn="ctr">
              <a:lnSpc>
                <a:spcPct val="150000"/>
              </a:lnSpc>
            </a:pPr>
            <a:r>
              <a:rPr lang="zh-CN" altLang="en-US" sz="2000" dirty="0">
                <a:latin typeface="Calibri" panose="020F0502020204030204" pitchFamily="34" charset="0"/>
                <a:ea typeface="黑体" panose="02010609060101010101" pitchFamily="49" charset="-122"/>
              </a:rPr>
              <a:t>通过针尖与分子间的力矩来操纵</a:t>
            </a:r>
            <a:r>
              <a:rPr lang="en-US" altLang="zh-CN" sz="2000" dirty="0">
                <a:latin typeface="Calibri" panose="020F0502020204030204" pitchFamily="34" charset="0"/>
                <a:ea typeface="黑体" panose="02010609060101010101" pitchFamily="49" charset="-122"/>
              </a:rPr>
              <a:t>NO</a:t>
            </a:r>
            <a:r>
              <a:rPr lang="zh-CN" altLang="en-US" sz="2000" dirty="0">
                <a:latin typeface="Calibri" panose="020F0502020204030204" pitchFamily="34" charset="0"/>
                <a:ea typeface="黑体" panose="02010609060101010101" pitchFamily="49" charset="-122"/>
              </a:rPr>
              <a:t>分子在</a:t>
            </a:r>
            <a:r>
              <a:rPr lang="en-US" altLang="zh-CN" sz="2000" dirty="0">
                <a:latin typeface="Calibri" panose="020F0502020204030204" pitchFamily="34" charset="0"/>
                <a:ea typeface="黑体" panose="02010609060101010101" pitchFamily="49" charset="-122"/>
              </a:rPr>
              <a:t>Cu(110)</a:t>
            </a:r>
            <a:r>
              <a:rPr lang="zh-CN" altLang="en-US" sz="2000" dirty="0">
                <a:latin typeface="Calibri" panose="020F0502020204030204" pitchFamily="34" charset="0"/>
                <a:ea typeface="黑体" panose="02010609060101010101" pitchFamily="49" charset="-122"/>
              </a:rPr>
              <a:t>基底上的吸附构型</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使其在“平躺”（不同方向）和直立状态之间可控切换 </a:t>
            </a:r>
          </a:p>
        </p:txBody>
      </p:sp>
      <p:sp>
        <p:nvSpPr>
          <p:cNvPr id="5" name="文本框 4">
            <a:extLst>
              <a:ext uri="{FF2B5EF4-FFF2-40B4-BE49-F238E27FC236}">
                <a16:creationId xmlns:a16="http://schemas.microsoft.com/office/drawing/2014/main" id="{96602D73-FC23-C9EC-B5A6-76833CF834E3}"/>
              </a:ext>
            </a:extLst>
          </p:cNvPr>
          <p:cNvSpPr txBox="1"/>
          <p:nvPr/>
        </p:nvSpPr>
        <p:spPr>
          <a:xfrm>
            <a:off x="313446" y="5394539"/>
            <a:ext cx="8517102" cy="962956"/>
          </a:xfrm>
          <a:prstGeom prst="rect">
            <a:avLst/>
          </a:prstGeom>
          <a:noFill/>
        </p:spPr>
        <p:txBody>
          <a:bodyPr wrap="square">
            <a:spAutoFit/>
          </a:bodyPr>
          <a:lstStyle/>
          <a:p>
            <a:pPr algn="ctr">
              <a:lnSpc>
                <a:spcPct val="150000"/>
              </a:lnSpc>
            </a:pPr>
            <a:r>
              <a:rPr lang="en-US" altLang="zh-CN" sz="2000" dirty="0">
                <a:latin typeface="Calibri" panose="020F0502020204030204" pitchFamily="34" charset="0"/>
                <a:ea typeface="黑体" panose="02010609060101010101" pitchFamily="49" charset="-122"/>
              </a:rPr>
              <a:t>NO</a:t>
            </a:r>
            <a:r>
              <a:rPr lang="zh-CN" altLang="en-US" sz="2000" dirty="0">
                <a:latin typeface="Calibri" panose="020F0502020204030204" pitchFamily="34" charset="0"/>
                <a:ea typeface="黑体" panose="02010609060101010101" pitchFamily="49" charset="-122"/>
              </a:rPr>
              <a:t>开关的“开”态</a:t>
            </a:r>
            <a:r>
              <a:rPr lang="en-US" altLang="zh-CN" sz="2000" dirty="0">
                <a:latin typeface="Calibri" panose="020F0502020204030204" pitchFamily="34" charset="0"/>
                <a:ea typeface="黑体" panose="02010609060101010101" pitchFamily="49" charset="-122"/>
              </a:rPr>
              <a:t>(</a:t>
            </a:r>
            <a:r>
              <a:rPr lang="zh-CN" altLang="en-US" sz="2000" dirty="0">
                <a:latin typeface="Calibri" panose="020F0502020204030204" pitchFamily="34" charset="0"/>
                <a:ea typeface="黑体" panose="02010609060101010101" pitchFamily="49" charset="-122"/>
              </a:rPr>
              <a:t>平躺时</a:t>
            </a:r>
            <a:r>
              <a:rPr lang="en-US" altLang="zh-CN" sz="2000" dirty="0">
                <a:latin typeface="Calibri" panose="020F0502020204030204" pitchFamily="34" charset="0"/>
                <a:ea typeface="黑体" panose="02010609060101010101" pitchFamily="49" charset="-122"/>
              </a:rPr>
              <a:t>)</a:t>
            </a:r>
            <a:r>
              <a:rPr lang="zh-CN" altLang="en-US" sz="2000" dirty="0">
                <a:latin typeface="Calibri" panose="020F0502020204030204" pitchFamily="34" charset="0"/>
                <a:ea typeface="黑体" panose="02010609060101010101" pitchFamily="49" charset="-122"/>
              </a:rPr>
              <a:t> 具有非易失性</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并且能够反复调控</a:t>
            </a:r>
            <a:r>
              <a:rPr lang="en-US" altLang="zh-CN" sz="2000" dirty="0">
                <a:latin typeface="Calibri" panose="020F0502020204030204" pitchFamily="34" charset="0"/>
                <a:ea typeface="黑体" panose="02010609060101010101" pitchFamily="49" charset="-122"/>
              </a:rPr>
              <a:t>; </a:t>
            </a:r>
          </a:p>
          <a:p>
            <a:pPr algn="ctr">
              <a:lnSpc>
                <a:spcPct val="150000"/>
              </a:lnSpc>
            </a:pPr>
            <a:r>
              <a:rPr lang="en-US" altLang="zh-CN" sz="2000" dirty="0">
                <a:latin typeface="Calibri" panose="020F0502020204030204" pitchFamily="34" charset="0"/>
                <a:ea typeface="黑体" panose="02010609060101010101" pitchFamily="49" charset="-122"/>
              </a:rPr>
              <a:t>NO</a:t>
            </a:r>
            <a:r>
              <a:rPr lang="zh-CN" altLang="en-US" sz="2000" dirty="0">
                <a:latin typeface="Calibri" panose="020F0502020204030204" pitchFamily="34" charset="0"/>
                <a:ea typeface="黑体" panose="02010609060101010101" pitchFamily="49" charset="-122"/>
              </a:rPr>
              <a:t>吸附分子可以作为一个</a:t>
            </a:r>
            <a:r>
              <a:rPr lang="zh-CN" altLang="en-US" sz="2000" dirty="0">
                <a:solidFill>
                  <a:srgbClr val="3366FF"/>
                </a:solidFill>
                <a:latin typeface="Calibri" panose="020F0502020204030204" pitchFamily="34" charset="0"/>
                <a:ea typeface="黑体" panose="02010609060101010101" pitchFamily="49" charset="-122"/>
              </a:rPr>
              <a:t>“记忆”排斥力方向的力传感器</a:t>
            </a:r>
          </a:p>
        </p:txBody>
      </p:sp>
      <p:sp>
        <p:nvSpPr>
          <p:cNvPr id="7" name="文本框 6">
            <a:extLst>
              <a:ext uri="{FF2B5EF4-FFF2-40B4-BE49-F238E27FC236}">
                <a16:creationId xmlns:a16="http://schemas.microsoft.com/office/drawing/2014/main" id="{9E52C13C-4BE4-EDEA-E009-EDA63F385265}"/>
              </a:ext>
            </a:extLst>
          </p:cNvPr>
          <p:cNvSpPr txBox="1"/>
          <p:nvPr/>
        </p:nvSpPr>
        <p:spPr>
          <a:xfrm>
            <a:off x="5868100" y="6481270"/>
            <a:ext cx="2579614" cy="276999"/>
          </a:xfrm>
          <a:prstGeom prst="rect">
            <a:avLst/>
          </a:prstGeom>
          <a:noFill/>
        </p:spPr>
        <p:txBody>
          <a:bodyPr wrap="square">
            <a:spAutoFit/>
          </a:bodyPr>
          <a:lstStyle/>
          <a:p>
            <a:r>
              <a:rPr lang="en-GB" altLang="zh-CN" sz="1200" b="0" i="1" dirty="0">
                <a:solidFill>
                  <a:srgbClr val="333333"/>
                </a:solidFill>
                <a:effectLst/>
                <a:latin typeface="Arial" panose="020B0604020202020204" pitchFamily="34" charset="0"/>
              </a:rPr>
              <a:t>Phys. Rev. Lett.</a:t>
            </a:r>
            <a:r>
              <a:rPr lang="en-GB" altLang="zh-CN" sz="1200" b="0" i="0" dirty="0">
                <a:solidFill>
                  <a:srgbClr val="333333"/>
                </a:solidFill>
                <a:effectLst/>
                <a:latin typeface="Arial" panose="020B0604020202020204" pitchFamily="34" charset="0"/>
              </a:rPr>
              <a:t> 2018, </a:t>
            </a:r>
            <a:r>
              <a:rPr lang="en-GB" altLang="zh-CN" sz="1200" b="1" i="0" dirty="0">
                <a:solidFill>
                  <a:srgbClr val="333333"/>
                </a:solidFill>
                <a:effectLst/>
                <a:latin typeface="Arial" panose="020B0604020202020204" pitchFamily="34" charset="0"/>
              </a:rPr>
              <a:t>121</a:t>
            </a:r>
            <a:r>
              <a:rPr lang="en-GB" altLang="zh-CN" sz="1200" i="0" dirty="0">
                <a:solidFill>
                  <a:srgbClr val="333333"/>
                </a:solidFill>
                <a:effectLst/>
                <a:latin typeface="Arial" panose="020B0604020202020204" pitchFamily="34" charset="0"/>
              </a:rPr>
              <a:t>,</a:t>
            </a:r>
            <a:r>
              <a:rPr lang="en-GB" altLang="zh-CN" sz="1200" b="0" i="0" dirty="0">
                <a:solidFill>
                  <a:srgbClr val="333333"/>
                </a:solidFill>
                <a:effectLst/>
                <a:latin typeface="Arial" panose="020B0604020202020204" pitchFamily="34" charset="0"/>
              </a:rPr>
              <a:t> 11610</a:t>
            </a:r>
            <a:endParaRPr lang="zh-CN" altLang="en-US" sz="1200" dirty="0"/>
          </a:p>
        </p:txBody>
      </p:sp>
    </p:spTree>
    <p:extLst>
      <p:ext uri="{BB962C8B-B14F-4D97-AF65-F5344CB8AC3E}">
        <p14:creationId xmlns:p14="http://schemas.microsoft.com/office/powerpoint/2010/main" val="3592232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AA9900A-6CA5-4271-817F-77FF821C66CA}"/>
              </a:ext>
            </a:extLst>
          </p:cNvPr>
          <p:cNvSpPr txBox="1"/>
          <p:nvPr/>
        </p:nvSpPr>
        <p:spPr>
          <a:xfrm>
            <a:off x="0" y="88854"/>
            <a:ext cx="9143999" cy="584775"/>
          </a:xfrm>
          <a:prstGeom prst="rect">
            <a:avLst/>
          </a:prstGeom>
          <a:noFill/>
        </p:spPr>
        <p:txBody>
          <a:bodyPr wrap="square" rtlCol="0">
            <a:spAutoFit/>
          </a:bodyPr>
          <a:lstStyle/>
          <a:p>
            <a:pPr algn="ctr"/>
            <a:r>
              <a:rPr lang="zh-CN" altLang="en-US" sz="3200" b="1" dirty="0">
                <a:latin typeface="Calibri" panose="020F0502020204030204" pitchFamily="34" charset="0"/>
                <a:ea typeface="黑体" panose="02010609060101010101" pitchFamily="49" charset="-122"/>
                <a:cs typeface="Arial" panose="020B0604020202020204" pitchFamily="34" charset="0"/>
              </a:rPr>
              <a:t>目录</a:t>
            </a:r>
            <a:endParaRPr lang="en-US" altLang="zh-CN" sz="3200" b="1" dirty="0">
              <a:latin typeface="Calibri" panose="020F0502020204030204" pitchFamily="34" charset="0"/>
              <a:ea typeface="黑体" panose="02010609060101010101" pitchFamily="49" charset="-122"/>
              <a:cs typeface="Arial" panose="020B0604020202020204" pitchFamily="34" charset="0"/>
            </a:endParaRPr>
          </a:p>
        </p:txBody>
      </p:sp>
      <p:sp>
        <p:nvSpPr>
          <p:cNvPr id="3" name="文本框 2">
            <a:extLst>
              <a:ext uri="{FF2B5EF4-FFF2-40B4-BE49-F238E27FC236}">
                <a16:creationId xmlns:a16="http://schemas.microsoft.com/office/drawing/2014/main" id="{F3E549B6-D346-A0AD-30DD-7050BCE286A2}"/>
              </a:ext>
            </a:extLst>
          </p:cNvPr>
          <p:cNvSpPr txBox="1"/>
          <p:nvPr/>
        </p:nvSpPr>
        <p:spPr>
          <a:xfrm>
            <a:off x="2147579" y="1212209"/>
            <a:ext cx="5444458" cy="3174652"/>
          </a:xfrm>
          <a:prstGeom prst="rect">
            <a:avLst/>
          </a:prstGeom>
          <a:noFill/>
        </p:spPr>
        <p:txBody>
          <a:bodyPr wrap="square" rtlCol="0">
            <a:spAutoFit/>
          </a:bodyPr>
          <a:lstStyle/>
          <a:p>
            <a:pPr marL="457200" indent="-457200">
              <a:lnSpc>
                <a:spcPct val="200000"/>
              </a:lnSpc>
              <a:buFont typeface="Wingdings" panose="05000000000000000000" pitchFamily="2" charset="2"/>
              <a:buChar char="Ø"/>
            </a:pPr>
            <a:r>
              <a:rPr lang="zh-CN" altLang="en-US" sz="2600" dirty="0">
                <a:solidFill>
                  <a:srgbClr val="A8A8A8"/>
                </a:solidFill>
                <a:latin typeface="Calibri" panose="020F0502020204030204" pitchFamily="34" charset="0"/>
                <a:ea typeface="黑体" panose="02010609060101010101" pitchFamily="49" charset="-122"/>
              </a:rPr>
              <a:t>原子力显微术的成像原理</a:t>
            </a:r>
            <a:endParaRPr lang="en-US" altLang="zh-CN" sz="2600" dirty="0">
              <a:solidFill>
                <a:srgbClr val="A8A8A8"/>
              </a:solidFill>
              <a:latin typeface="Calibri" panose="020F0502020204030204" pitchFamily="34" charset="0"/>
              <a:ea typeface="黑体" panose="02010609060101010101" pitchFamily="49" charset="-122"/>
            </a:endParaRPr>
          </a:p>
          <a:p>
            <a:pPr marL="457200" indent="-457200">
              <a:lnSpc>
                <a:spcPct val="200000"/>
              </a:lnSpc>
              <a:buFont typeface="Wingdings" panose="05000000000000000000" pitchFamily="2" charset="2"/>
              <a:buChar char="Ø"/>
            </a:pPr>
            <a:r>
              <a:rPr lang="zh-CN" altLang="en-US" sz="2600" dirty="0">
                <a:solidFill>
                  <a:srgbClr val="A8A8A8"/>
                </a:solidFill>
                <a:latin typeface="Calibri" panose="020F0502020204030204" pitchFamily="34" charset="0"/>
                <a:ea typeface="黑体" panose="02010609060101010101" pitchFamily="49" charset="-122"/>
              </a:rPr>
              <a:t>室温原子操纵</a:t>
            </a:r>
            <a:endParaRPr lang="en-US" altLang="zh-CN" sz="2600" dirty="0">
              <a:solidFill>
                <a:srgbClr val="A8A8A8"/>
              </a:solidFill>
              <a:latin typeface="Calibri" panose="020F0502020204030204" pitchFamily="34" charset="0"/>
              <a:ea typeface="黑体" panose="02010609060101010101" pitchFamily="49" charset="-122"/>
            </a:endParaRPr>
          </a:p>
          <a:p>
            <a:pPr marL="457200" indent="-457200">
              <a:lnSpc>
                <a:spcPct val="200000"/>
              </a:lnSpc>
              <a:buFont typeface="Wingdings" panose="05000000000000000000" pitchFamily="2" charset="2"/>
              <a:buChar char="Ø"/>
            </a:pPr>
            <a:r>
              <a:rPr lang="zh-CN" altLang="en-US" sz="2600" dirty="0">
                <a:solidFill>
                  <a:srgbClr val="A8A8A8"/>
                </a:solidFill>
                <a:latin typeface="Calibri" panose="020F0502020204030204" pitchFamily="34" charset="0"/>
                <a:ea typeface="黑体" panose="02010609060101010101" pitchFamily="49" charset="-122"/>
              </a:rPr>
              <a:t>用</a:t>
            </a:r>
            <a:r>
              <a:rPr lang="en-US" altLang="zh-CN" sz="2600" dirty="0">
                <a:solidFill>
                  <a:srgbClr val="A8A8A8"/>
                </a:solidFill>
                <a:latin typeface="Calibri" panose="020F0502020204030204" pitchFamily="34" charset="0"/>
                <a:ea typeface="黑体" panose="02010609060101010101" pitchFamily="49" charset="-122"/>
              </a:rPr>
              <a:t>AFM</a:t>
            </a:r>
            <a:r>
              <a:rPr lang="zh-CN" altLang="en-US" sz="2600" dirty="0">
                <a:solidFill>
                  <a:srgbClr val="A8A8A8"/>
                </a:solidFill>
                <a:latin typeface="Calibri" panose="020F0502020204030204" pitchFamily="34" charset="0"/>
                <a:ea typeface="黑体" panose="02010609060101010101" pitchFamily="49" charset="-122"/>
              </a:rPr>
              <a:t>表征操纵过程中力的变化</a:t>
            </a:r>
            <a:endParaRPr lang="en-US" altLang="zh-CN" sz="2600" dirty="0">
              <a:solidFill>
                <a:srgbClr val="A8A8A8"/>
              </a:solidFill>
              <a:latin typeface="Calibri" panose="020F0502020204030204" pitchFamily="34" charset="0"/>
              <a:ea typeface="黑体" panose="02010609060101010101" pitchFamily="49" charset="-122"/>
            </a:endParaRPr>
          </a:p>
          <a:p>
            <a:pPr marL="457200" indent="-457200">
              <a:lnSpc>
                <a:spcPct val="200000"/>
              </a:lnSpc>
              <a:buFont typeface="Wingdings" panose="05000000000000000000" pitchFamily="2" charset="2"/>
              <a:buChar char="Ø"/>
            </a:pPr>
            <a:r>
              <a:rPr lang="zh-CN" altLang="en-US" sz="2600" dirty="0">
                <a:latin typeface="Calibri" panose="020F0502020204030204" pitchFamily="34" charset="0"/>
                <a:ea typeface="黑体" panose="02010609060101010101" pitchFamily="49" charset="-122"/>
              </a:rPr>
              <a:t>绝缘基底上的电荷操纵</a:t>
            </a:r>
          </a:p>
        </p:txBody>
      </p:sp>
      <p:sp>
        <p:nvSpPr>
          <p:cNvPr id="5" name="文本框 4">
            <a:extLst>
              <a:ext uri="{FF2B5EF4-FFF2-40B4-BE49-F238E27FC236}">
                <a16:creationId xmlns:a16="http://schemas.microsoft.com/office/drawing/2014/main" id="{A22DB043-B25E-3439-DB15-75F365FAB5C0}"/>
              </a:ext>
            </a:extLst>
          </p:cNvPr>
          <p:cNvSpPr txBox="1"/>
          <p:nvPr/>
        </p:nvSpPr>
        <p:spPr>
          <a:xfrm>
            <a:off x="327168" y="4925441"/>
            <a:ext cx="8489661" cy="962956"/>
          </a:xfrm>
          <a:prstGeom prst="rect">
            <a:avLst/>
          </a:prstGeom>
          <a:noFill/>
        </p:spPr>
        <p:txBody>
          <a:bodyPr wrap="square">
            <a:spAutoFit/>
          </a:bodyPr>
          <a:lstStyle/>
          <a:p>
            <a:pPr>
              <a:lnSpc>
                <a:spcPct val="150000"/>
              </a:lnSpc>
            </a:pPr>
            <a:r>
              <a:rPr lang="en-US" altLang="zh-CN" sz="2000" dirty="0">
                <a:latin typeface="Calibri" panose="020F0502020204030204" pitchFamily="34" charset="0"/>
                <a:ea typeface="黑体" panose="02010609060101010101" pitchFamily="49" charset="-122"/>
              </a:rPr>
              <a:t>AFM</a:t>
            </a:r>
            <a:r>
              <a:rPr lang="zh-CN" altLang="en-US" sz="2000" dirty="0">
                <a:latin typeface="Calibri" panose="020F0502020204030204" pitchFamily="34" charset="0"/>
                <a:ea typeface="黑体" panose="02010609060101010101" pitchFamily="49" charset="-122"/>
              </a:rPr>
              <a:t>的另一优势体现在可以探测和操纵绝缘基底上的原子</a:t>
            </a:r>
            <a:r>
              <a:rPr lang="en-US" altLang="zh-CN" sz="2000" dirty="0">
                <a:latin typeface="Calibri" panose="020F0502020204030204" pitchFamily="34" charset="0"/>
                <a:ea typeface="黑体" panose="02010609060101010101" pitchFamily="49" charset="-122"/>
              </a:rPr>
              <a:t>/</a:t>
            </a:r>
            <a:r>
              <a:rPr lang="zh-CN" altLang="en-US" sz="2000" dirty="0">
                <a:latin typeface="Calibri" panose="020F0502020204030204" pitchFamily="34" charset="0"/>
                <a:ea typeface="黑体" panose="02010609060101010101" pitchFamily="49" charset="-122"/>
              </a:rPr>
              <a:t>分子电荷分布</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研究原子</a:t>
            </a:r>
            <a:r>
              <a:rPr lang="en-US" altLang="zh-CN" sz="2000" dirty="0">
                <a:latin typeface="Calibri" panose="020F0502020204030204" pitchFamily="34" charset="0"/>
                <a:ea typeface="黑体" panose="02010609060101010101" pitchFamily="49" charset="-122"/>
              </a:rPr>
              <a:t>/</a:t>
            </a:r>
            <a:r>
              <a:rPr lang="zh-CN" altLang="en-US" sz="2000" dirty="0">
                <a:latin typeface="Calibri" panose="020F0502020204030204" pitchFamily="34" charset="0"/>
                <a:ea typeface="黑体" panose="02010609060101010101" pitchFamily="49" charset="-122"/>
              </a:rPr>
              <a:t>分子的充放电、电荷分布、原子</a:t>
            </a:r>
            <a:r>
              <a:rPr lang="en-US" altLang="zh-CN" sz="2000" dirty="0">
                <a:latin typeface="Calibri" panose="020F0502020204030204" pitchFamily="34" charset="0"/>
                <a:ea typeface="黑体" panose="02010609060101010101" pitchFamily="49" charset="-122"/>
              </a:rPr>
              <a:t>/</a:t>
            </a:r>
            <a:r>
              <a:rPr lang="zh-CN" altLang="en-US" sz="2000" dirty="0">
                <a:latin typeface="Calibri" panose="020F0502020204030204" pitchFamily="34" charset="0"/>
                <a:ea typeface="黑体" panose="02010609060101010101" pitchFamily="49" charset="-122"/>
              </a:rPr>
              <a:t>分子间电荷转移等</a:t>
            </a:r>
          </a:p>
        </p:txBody>
      </p:sp>
    </p:spTree>
    <p:extLst>
      <p:ext uri="{BB962C8B-B14F-4D97-AF65-F5344CB8AC3E}">
        <p14:creationId xmlns:p14="http://schemas.microsoft.com/office/powerpoint/2010/main" val="1075998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E5F3B1A-5B28-0A10-2032-0ABED88F9E44}"/>
              </a:ext>
            </a:extLst>
          </p:cNvPr>
          <p:cNvSpPr txBox="1"/>
          <p:nvPr/>
        </p:nvSpPr>
        <p:spPr>
          <a:xfrm>
            <a:off x="0" y="88854"/>
            <a:ext cx="9143999" cy="584775"/>
          </a:xfrm>
          <a:prstGeom prst="rect">
            <a:avLst/>
          </a:prstGeom>
          <a:noFill/>
        </p:spPr>
        <p:txBody>
          <a:bodyPr wrap="square" rtlCol="0">
            <a:spAutoFit/>
          </a:bodyPr>
          <a:lstStyle/>
          <a:p>
            <a:pPr algn="ctr"/>
            <a:r>
              <a:rPr lang="zh-CN" altLang="en-US" sz="3200" b="1" dirty="0">
                <a:latin typeface="Calibri" panose="020F0502020204030204" pitchFamily="34" charset="0"/>
                <a:ea typeface="黑体" panose="02010609060101010101" pitchFamily="49" charset="-122"/>
                <a:cs typeface="Arial" panose="020B0604020202020204" pitchFamily="34" charset="0"/>
              </a:rPr>
              <a:t>绝缘基底上的单分子电荷操纵及识别</a:t>
            </a:r>
            <a:endParaRPr lang="en-US" altLang="zh-CN" sz="3200" b="1" dirty="0">
              <a:latin typeface="Calibri" panose="020F0502020204030204" pitchFamily="34" charset="0"/>
              <a:ea typeface="黑体" panose="02010609060101010101" pitchFamily="49" charset="-122"/>
              <a:cs typeface="Arial" panose="020B0604020202020204" pitchFamily="34" charset="0"/>
            </a:endParaRPr>
          </a:p>
        </p:txBody>
      </p:sp>
      <p:pic>
        <p:nvPicPr>
          <p:cNvPr id="6146" name="Picture 2">
            <a:extLst>
              <a:ext uri="{FF2B5EF4-FFF2-40B4-BE49-F238E27FC236}">
                <a16:creationId xmlns:a16="http://schemas.microsoft.com/office/drawing/2014/main" id="{6E5B3422-B9CF-D663-4716-E2E979237AE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07" r="8166"/>
          <a:stretch/>
        </p:blipFill>
        <p:spPr bwMode="auto">
          <a:xfrm>
            <a:off x="725645" y="2052631"/>
            <a:ext cx="7692706" cy="354965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7A8F8A74-7704-D374-F818-F792CC003B8A}"/>
              </a:ext>
            </a:extLst>
          </p:cNvPr>
          <p:cNvSpPr txBox="1"/>
          <p:nvPr/>
        </p:nvSpPr>
        <p:spPr>
          <a:xfrm>
            <a:off x="184554" y="806297"/>
            <a:ext cx="8959445" cy="501291"/>
          </a:xfrm>
          <a:prstGeom prst="rect">
            <a:avLst/>
          </a:prstGeom>
          <a:noFill/>
        </p:spPr>
        <p:txBody>
          <a:bodyPr wrap="square">
            <a:spAutoFit/>
          </a:bodyPr>
          <a:lstStyle/>
          <a:p>
            <a:pPr>
              <a:lnSpc>
                <a:spcPct val="150000"/>
              </a:lnSpc>
            </a:pPr>
            <a:r>
              <a:rPr lang="zh-CN" altLang="en-US" sz="2000" dirty="0">
                <a:latin typeface="Calibri" panose="020F0502020204030204" pitchFamily="34" charset="0"/>
                <a:ea typeface="黑体" panose="02010609060101010101" pitchFamily="49" charset="-122"/>
              </a:rPr>
              <a:t>在绝缘层薄膜上</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分子有多种稳定的电荷状态→</a:t>
            </a:r>
            <a:r>
              <a:rPr lang="zh-CN" altLang="en-US" sz="2000" dirty="0">
                <a:solidFill>
                  <a:srgbClr val="3366FF"/>
                </a:solidFill>
                <a:latin typeface="Calibri" panose="020F0502020204030204" pitchFamily="34" charset="0"/>
                <a:ea typeface="黑体" panose="02010609060101010101" pitchFamily="49" charset="-122"/>
              </a:rPr>
              <a:t>不同电荷态下的化学结构变化</a:t>
            </a:r>
          </a:p>
        </p:txBody>
      </p:sp>
      <p:sp>
        <p:nvSpPr>
          <p:cNvPr id="9" name="文本框 8">
            <a:extLst>
              <a:ext uri="{FF2B5EF4-FFF2-40B4-BE49-F238E27FC236}">
                <a16:creationId xmlns:a16="http://schemas.microsoft.com/office/drawing/2014/main" id="{BEA9A9AD-B4A7-B79D-AFA6-35C847528BFB}"/>
              </a:ext>
            </a:extLst>
          </p:cNvPr>
          <p:cNvSpPr txBox="1"/>
          <p:nvPr/>
        </p:nvSpPr>
        <p:spPr>
          <a:xfrm>
            <a:off x="184554" y="1349482"/>
            <a:ext cx="6480495" cy="400110"/>
          </a:xfrm>
          <a:prstGeom prst="rect">
            <a:avLst/>
          </a:prstGeom>
          <a:noFill/>
        </p:spPr>
        <p:txBody>
          <a:bodyPr wrap="square">
            <a:spAutoFit/>
          </a:bodyPr>
          <a:lstStyle/>
          <a:p>
            <a:r>
              <a:rPr lang="zh-CN" altLang="en-US" sz="2000" dirty="0">
                <a:latin typeface="Calibri" panose="020F0502020204030204" pitchFamily="34" charset="0"/>
                <a:ea typeface="黑体" panose="02010609060101010101" pitchFamily="49" charset="-122"/>
              </a:rPr>
              <a:t>研究</a:t>
            </a:r>
            <a:r>
              <a:rPr lang="en-US" altLang="zh-CN" sz="2000" dirty="0">
                <a:latin typeface="Calibri" panose="020F0502020204030204" pitchFamily="34" charset="0"/>
                <a:ea typeface="黑体" panose="02010609060101010101" pitchFamily="49" charset="-122"/>
              </a:rPr>
              <a:t>NaCl(&gt; 20 ML)/Cu(111)</a:t>
            </a:r>
            <a:r>
              <a:rPr lang="zh-CN" altLang="en-US" sz="2000" dirty="0">
                <a:latin typeface="Calibri" panose="020F0502020204030204" pitchFamily="34" charset="0"/>
                <a:ea typeface="黑体" panose="02010609060101010101" pitchFamily="49" charset="-122"/>
              </a:rPr>
              <a:t> 绝缘基底上的偶氮苯</a:t>
            </a:r>
          </a:p>
        </p:txBody>
      </p:sp>
      <mc:AlternateContent xmlns:mc="http://schemas.openxmlformats.org/markup-compatibility/2006">
        <mc:Choice xmlns:a14="http://schemas.microsoft.com/office/drawing/2010/main" Requires="a14">
          <p:sp>
            <p:nvSpPr>
              <p:cNvPr id="11" name="文本框 10">
                <a:extLst>
                  <a:ext uri="{FF2B5EF4-FFF2-40B4-BE49-F238E27FC236}">
                    <a16:creationId xmlns:a16="http://schemas.microsoft.com/office/drawing/2014/main" id="{1937A542-E60A-719D-12E4-CFFCB5536F8F}"/>
                  </a:ext>
                </a:extLst>
              </p:cNvPr>
              <p:cNvSpPr txBox="1"/>
              <p:nvPr/>
            </p:nvSpPr>
            <p:spPr>
              <a:xfrm>
                <a:off x="4588778" y="1749592"/>
                <a:ext cx="2021745" cy="369332"/>
              </a:xfrm>
              <a:prstGeom prst="rect">
                <a:avLst/>
              </a:prstGeom>
              <a:noFill/>
            </p:spPr>
            <p:txBody>
              <a:bodyPr wrap="square">
                <a:spAutoFit/>
              </a:bodyPr>
              <a:lstStyle/>
              <a:p>
                <a:r>
                  <a:rPr lang="en-US" altLang="zh-CN" dirty="0">
                    <a:solidFill>
                      <a:srgbClr val="3366FF"/>
                    </a:solidFill>
                    <a:latin typeface="Calibri" panose="020F0502020204030204" pitchFamily="34" charset="0"/>
                    <a:ea typeface="黑体" panose="02010609060101010101" pitchFamily="49" charset="-122"/>
                  </a:rPr>
                  <a:t>V</a:t>
                </a:r>
                <a:r>
                  <a:rPr lang="zh-CN" altLang="en-US" dirty="0">
                    <a:solidFill>
                      <a:srgbClr val="3366FF"/>
                    </a:solidFill>
                    <a:latin typeface="Calibri" panose="020F0502020204030204" pitchFamily="34" charset="0"/>
                    <a:ea typeface="黑体" panose="02010609060101010101" pitchFamily="49" charset="-122"/>
                  </a:rPr>
                  <a:t> </a:t>
                </a:r>
                <a:r>
                  <a:rPr lang="en-US" altLang="zh-CN" dirty="0">
                    <a:solidFill>
                      <a:srgbClr val="3366FF"/>
                    </a:solidFill>
                    <a:latin typeface="Calibri" panose="020F0502020204030204" pitchFamily="34" charset="0"/>
                    <a:ea typeface="黑体" panose="02010609060101010101" pitchFamily="49" charset="-122"/>
                  </a:rPr>
                  <a:t>= 0.5 V</a:t>
                </a:r>
                <a:r>
                  <a:rPr lang="zh-CN" altLang="en-US" dirty="0">
                    <a:solidFill>
                      <a:srgbClr val="3366FF"/>
                    </a:solidFill>
                    <a:latin typeface="Calibri" panose="020F0502020204030204" pitchFamily="34" charset="0"/>
                    <a:ea typeface="黑体" panose="02010609060101010101" pitchFamily="49" charset="-122"/>
                  </a:rPr>
                  <a:t>，中性</a:t>
                </a:r>
                <a14:m>
                  <m:oMath xmlns:m="http://schemas.openxmlformats.org/officeDocument/2006/math">
                    <m:sSup>
                      <m:sSupPr>
                        <m:ctrlPr>
                          <a:rPr lang="en-US" altLang="zh-CN" i="1" smtClean="0">
                            <a:solidFill>
                              <a:srgbClr val="3366FF"/>
                            </a:solidFill>
                            <a:latin typeface="Cambria Math" panose="02040503050406030204" pitchFamily="18" charset="0"/>
                            <a:ea typeface="黑体" panose="02010609060101010101" pitchFamily="49" charset="-122"/>
                          </a:rPr>
                        </m:ctrlPr>
                      </m:sSupPr>
                      <m:e>
                        <m:r>
                          <m:rPr>
                            <m:sty m:val="p"/>
                          </m:rPr>
                          <a:rPr lang="en-US" altLang="zh-CN" i="1">
                            <a:solidFill>
                              <a:srgbClr val="3366FF"/>
                            </a:solidFill>
                            <a:latin typeface="Cambria Math" panose="02040503050406030204" pitchFamily="18" charset="0"/>
                            <a:ea typeface="黑体" panose="02010609060101010101" pitchFamily="49" charset="-122"/>
                          </a:rPr>
                          <m:t>A</m:t>
                        </m:r>
                      </m:e>
                      <m:sup>
                        <m:r>
                          <a:rPr lang="en-US" altLang="zh-CN" b="0" i="1" smtClean="0">
                            <a:solidFill>
                              <a:srgbClr val="3366FF"/>
                            </a:solidFill>
                            <a:latin typeface="Cambria Math" panose="02040503050406030204" pitchFamily="18" charset="0"/>
                            <a:ea typeface="黑体" panose="02010609060101010101" pitchFamily="49" charset="-122"/>
                          </a:rPr>
                          <m:t>0</m:t>
                        </m:r>
                      </m:sup>
                    </m:sSup>
                  </m:oMath>
                </a14:m>
                <a:endParaRPr lang="zh-CN" altLang="en-US" dirty="0">
                  <a:solidFill>
                    <a:srgbClr val="3366FF"/>
                  </a:solidFill>
                  <a:latin typeface="Calibri" panose="020F0502020204030204" pitchFamily="34" charset="0"/>
                  <a:ea typeface="黑体" panose="02010609060101010101" pitchFamily="49" charset="-122"/>
                </a:endParaRPr>
              </a:p>
            </p:txBody>
          </p:sp>
        </mc:Choice>
        <mc:Fallback>
          <p:sp>
            <p:nvSpPr>
              <p:cNvPr id="11" name="文本框 10">
                <a:extLst>
                  <a:ext uri="{FF2B5EF4-FFF2-40B4-BE49-F238E27FC236}">
                    <a16:creationId xmlns:a16="http://schemas.microsoft.com/office/drawing/2014/main" id="{1937A542-E60A-719D-12E4-CFFCB5536F8F}"/>
                  </a:ext>
                </a:extLst>
              </p:cNvPr>
              <p:cNvSpPr txBox="1">
                <a:spLocks noRot="1" noChangeAspect="1" noMove="1" noResize="1" noEditPoints="1" noAdjustHandles="1" noChangeArrowheads="1" noChangeShapeType="1" noTextEdit="1"/>
              </p:cNvSpPr>
              <p:nvPr/>
            </p:nvSpPr>
            <p:spPr>
              <a:xfrm>
                <a:off x="4588778" y="1749592"/>
                <a:ext cx="2021745" cy="369332"/>
              </a:xfrm>
              <a:prstGeom prst="rect">
                <a:avLst/>
              </a:prstGeom>
              <a:blipFill>
                <a:blip r:embed="rId3"/>
                <a:stretch>
                  <a:fillRect l="-2719" t="-13115" b="-2623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文本框 11">
                <a:extLst>
                  <a:ext uri="{FF2B5EF4-FFF2-40B4-BE49-F238E27FC236}">
                    <a16:creationId xmlns:a16="http://schemas.microsoft.com/office/drawing/2014/main" id="{CCD3EFD8-DB5B-5798-7B3C-2D7660E2AAB9}"/>
                  </a:ext>
                </a:extLst>
              </p:cNvPr>
              <p:cNvSpPr txBox="1"/>
              <p:nvPr/>
            </p:nvSpPr>
            <p:spPr>
              <a:xfrm>
                <a:off x="6610523" y="1749592"/>
                <a:ext cx="2608977" cy="369332"/>
              </a:xfrm>
              <a:prstGeom prst="rect">
                <a:avLst/>
              </a:prstGeom>
              <a:noFill/>
            </p:spPr>
            <p:txBody>
              <a:bodyPr wrap="square">
                <a:spAutoFit/>
              </a:bodyPr>
              <a:lstStyle/>
              <a:p>
                <a:r>
                  <a:rPr lang="en-US" altLang="zh-CN" dirty="0">
                    <a:solidFill>
                      <a:srgbClr val="3366FF"/>
                    </a:solidFill>
                    <a:latin typeface="Calibri" panose="020F0502020204030204" pitchFamily="34" charset="0"/>
                    <a:ea typeface="黑体" panose="02010609060101010101" pitchFamily="49" charset="-122"/>
                  </a:rPr>
                  <a:t>V</a:t>
                </a:r>
                <a:r>
                  <a:rPr lang="zh-CN" altLang="en-US" dirty="0">
                    <a:solidFill>
                      <a:srgbClr val="3366FF"/>
                    </a:solidFill>
                    <a:latin typeface="Calibri" panose="020F0502020204030204" pitchFamily="34" charset="0"/>
                    <a:ea typeface="黑体" panose="02010609060101010101" pitchFamily="49" charset="-122"/>
                  </a:rPr>
                  <a:t> </a:t>
                </a:r>
                <a:r>
                  <a:rPr lang="en-US" altLang="zh-CN" dirty="0">
                    <a:solidFill>
                      <a:srgbClr val="3366FF"/>
                    </a:solidFill>
                    <a:latin typeface="Calibri" panose="020F0502020204030204" pitchFamily="34" charset="0"/>
                    <a:ea typeface="黑体" panose="02010609060101010101" pitchFamily="49" charset="-122"/>
                  </a:rPr>
                  <a:t>= 2.5 V</a:t>
                </a:r>
                <a:r>
                  <a:rPr lang="zh-CN" altLang="en-US" dirty="0">
                    <a:solidFill>
                      <a:srgbClr val="3366FF"/>
                    </a:solidFill>
                    <a:latin typeface="Calibri" panose="020F0502020204030204" pitchFamily="34" charset="0"/>
                    <a:ea typeface="黑体" panose="02010609060101010101" pitchFamily="49" charset="-122"/>
                  </a:rPr>
                  <a:t>，阴离子性</a:t>
                </a:r>
                <a14:m>
                  <m:oMath xmlns:m="http://schemas.openxmlformats.org/officeDocument/2006/math">
                    <m:sSup>
                      <m:sSupPr>
                        <m:ctrlPr>
                          <a:rPr lang="en-US" altLang="zh-CN" i="1" smtClean="0">
                            <a:solidFill>
                              <a:srgbClr val="3366FF"/>
                            </a:solidFill>
                            <a:latin typeface="Cambria Math" panose="02040503050406030204" pitchFamily="18" charset="0"/>
                            <a:ea typeface="黑体" panose="02010609060101010101" pitchFamily="49" charset="-122"/>
                          </a:rPr>
                        </m:ctrlPr>
                      </m:sSupPr>
                      <m:e>
                        <m:r>
                          <m:rPr>
                            <m:sty m:val="p"/>
                          </m:rPr>
                          <a:rPr lang="en-US" altLang="zh-CN" i="1">
                            <a:solidFill>
                              <a:srgbClr val="3366FF"/>
                            </a:solidFill>
                            <a:latin typeface="Cambria Math" panose="02040503050406030204" pitchFamily="18" charset="0"/>
                            <a:ea typeface="黑体" panose="02010609060101010101" pitchFamily="49" charset="-122"/>
                          </a:rPr>
                          <m:t>A</m:t>
                        </m:r>
                      </m:e>
                      <m:sup>
                        <m:r>
                          <a:rPr lang="en-US" altLang="zh-CN" b="0" i="1" smtClean="0">
                            <a:solidFill>
                              <a:srgbClr val="3366FF"/>
                            </a:solidFill>
                            <a:latin typeface="Cambria Math" panose="02040503050406030204" pitchFamily="18" charset="0"/>
                            <a:ea typeface="黑体" panose="02010609060101010101" pitchFamily="49" charset="-122"/>
                          </a:rPr>
                          <m:t>−1</m:t>
                        </m:r>
                      </m:sup>
                    </m:sSup>
                  </m:oMath>
                </a14:m>
                <a:endParaRPr lang="zh-CN" altLang="en-US" dirty="0">
                  <a:solidFill>
                    <a:srgbClr val="3366FF"/>
                  </a:solidFill>
                  <a:latin typeface="Calibri" panose="020F0502020204030204" pitchFamily="34" charset="0"/>
                  <a:ea typeface="黑体" panose="02010609060101010101" pitchFamily="49" charset="-122"/>
                </a:endParaRPr>
              </a:p>
            </p:txBody>
          </p:sp>
        </mc:Choice>
        <mc:Fallback>
          <p:sp>
            <p:nvSpPr>
              <p:cNvPr id="12" name="文本框 11">
                <a:extLst>
                  <a:ext uri="{FF2B5EF4-FFF2-40B4-BE49-F238E27FC236}">
                    <a16:creationId xmlns:a16="http://schemas.microsoft.com/office/drawing/2014/main" id="{CCD3EFD8-DB5B-5798-7B3C-2D7660E2AAB9}"/>
                  </a:ext>
                </a:extLst>
              </p:cNvPr>
              <p:cNvSpPr txBox="1">
                <a:spLocks noRot="1" noChangeAspect="1" noMove="1" noResize="1" noEditPoints="1" noAdjustHandles="1" noChangeArrowheads="1" noChangeShapeType="1" noTextEdit="1"/>
              </p:cNvSpPr>
              <p:nvPr/>
            </p:nvSpPr>
            <p:spPr>
              <a:xfrm>
                <a:off x="6610523" y="1749592"/>
                <a:ext cx="2608977" cy="369332"/>
              </a:xfrm>
              <a:prstGeom prst="rect">
                <a:avLst/>
              </a:prstGeom>
              <a:blipFill>
                <a:blip r:embed="rId4"/>
                <a:stretch>
                  <a:fillRect l="-1869" t="-13115" b="-2623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7E2EDE69-B12B-4C75-68CA-DBE25E9AD7CB}"/>
                  </a:ext>
                </a:extLst>
              </p:cNvPr>
              <p:cNvSpPr txBox="1"/>
              <p:nvPr/>
            </p:nvSpPr>
            <p:spPr>
              <a:xfrm>
                <a:off x="415252" y="5679406"/>
                <a:ext cx="8313493" cy="460382"/>
              </a:xfrm>
              <a:prstGeom prst="rect">
                <a:avLst/>
              </a:prstGeom>
              <a:noFill/>
            </p:spPr>
            <p:txBody>
              <a:bodyPr wrap="square">
                <a:spAutoFit/>
              </a:bodyPr>
              <a:lstStyle/>
              <a:p>
                <a:pPr>
                  <a:lnSpc>
                    <a:spcPct val="150000"/>
                  </a:lnSpc>
                </a:pPr>
                <a:r>
                  <a:rPr lang="zh-CN" altLang="en-US" dirty="0">
                    <a:latin typeface="Calibri" panose="020F0502020204030204" pitchFamily="34" charset="0"/>
                    <a:ea typeface="黑体" panose="02010609060101010101" pitchFamily="49" charset="-122"/>
                  </a:rPr>
                  <a:t>从</a:t>
                </a:r>
                <a14:m>
                  <m:oMath xmlns:m="http://schemas.openxmlformats.org/officeDocument/2006/math">
                    <m:sSup>
                      <m:sSupPr>
                        <m:ctrlPr>
                          <a:rPr lang="en-US" altLang="zh-CN" i="1">
                            <a:latin typeface="Cambria Math" panose="02040503050406030204" pitchFamily="18" charset="0"/>
                            <a:ea typeface="黑体" panose="02010609060101010101" pitchFamily="49" charset="-122"/>
                          </a:rPr>
                        </m:ctrlPr>
                      </m:sSupPr>
                      <m:e>
                        <m:r>
                          <m:rPr>
                            <m:sty m:val="p"/>
                          </m:rPr>
                          <a:rPr lang="en-US" altLang="zh-CN" i="1">
                            <a:latin typeface="Cambria Math" panose="02040503050406030204" pitchFamily="18" charset="0"/>
                            <a:ea typeface="黑体" panose="02010609060101010101" pitchFamily="49" charset="-122"/>
                          </a:rPr>
                          <m:t>A</m:t>
                        </m:r>
                      </m:e>
                      <m:sup>
                        <m:r>
                          <a:rPr lang="en-US" altLang="zh-CN" i="1">
                            <a:latin typeface="Cambria Math" panose="02040503050406030204" pitchFamily="18" charset="0"/>
                            <a:ea typeface="黑体" panose="02010609060101010101" pitchFamily="49" charset="-122"/>
                          </a:rPr>
                          <m:t>0</m:t>
                        </m:r>
                      </m:sup>
                    </m:sSup>
                  </m:oMath>
                </a14:m>
                <a:r>
                  <a:rPr lang="zh-CN" altLang="en-US" dirty="0">
                    <a:latin typeface="Calibri" panose="020F0502020204030204" pitchFamily="34" charset="0"/>
                    <a:ea typeface="黑体" panose="02010609060101010101" pitchFamily="49" charset="-122"/>
                  </a:rPr>
                  <a:t>（平面的）转换到</a:t>
                </a:r>
                <a14:m>
                  <m:oMath xmlns:m="http://schemas.openxmlformats.org/officeDocument/2006/math">
                    <m:sSup>
                      <m:sSupPr>
                        <m:ctrlPr>
                          <a:rPr lang="en-US" altLang="zh-CN" i="1">
                            <a:latin typeface="Cambria Math" panose="02040503050406030204" pitchFamily="18" charset="0"/>
                            <a:ea typeface="黑体" panose="02010609060101010101" pitchFamily="49" charset="-122"/>
                          </a:rPr>
                        </m:ctrlPr>
                      </m:sSupPr>
                      <m:e>
                        <m:r>
                          <m:rPr>
                            <m:sty m:val="p"/>
                          </m:rPr>
                          <a:rPr lang="en-US" altLang="zh-CN" i="1">
                            <a:latin typeface="Cambria Math" panose="02040503050406030204" pitchFamily="18" charset="0"/>
                            <a:ea typeface="黑体" panose="02010609060101010101" pitchFamily="49" charset="-122"/>
                          </a:rPr>
                          <m:t>A</m:t>
                        </m:r>
                      </m:e>
                      <m:sup>
                        <m:r>
                          <a:rPr lang="en-US" altLang="zh-CN" i="1">
                            <a:latin typeface="Cambria Math" panose="02040503050406030204" pitchFamily="18" charset="0"/>
                            <a:ea typeface="黑体" panose="02010609060101010101" pitchFamily="49" charset="-122"/>
                          </a:rPr>
                          <m:t>−1</m:t>
                        </m:r>
                      </m:sup>
                    </m:sSup>
                  </m:oMath>
                </a14:m>
                <a:r>
                  <a:rPr lang="zh-CN" altLang="en-US" dirty="0">
                    <a:latin typeface="Calibri" panose="020F0502020204030204" pitchFamily="34" charset="0"/>
                    <a:ea typeface="黑体" panose="02010609060101010101" pitchFamily="49" charset="-122"/>
                  </a:rPr>
                  <a:t>（非平面的）时偶氮基团</a:t>
                </a:r>
                <a:r>
                  <a:rPr lang="en-US" altLang="zh-CN" dirty="0">
                    <a:latin typeface="Calibri" panose="020F0502020204030204" pitchFamily="34" charset="0"/>
                    <a:ea typeface="黑体" panose="02010609060101010101" pitchFamily="49" charset="-122"/>
                  </a:rPr>
                  <a:t>(N = N)</a:t>
                </a:r>
                <a:r>
                  <a:rPr lang="zh-CN" altLang="en-US" dirty="0">
                    <a:latin typeface="Calibri" panose="020F0502020204030204" pitchFamily="34" charset="0"/>
                    <a:ea typeface="黑体" panose="02010609060101010101" pitchFamily="49" charset="-122"/>
                  </a:rPr>
                  <a:t>被还原</a:t>
                </a:r>
                <a:r>
                  <a:rPr lang="en-US" altLang="zh-CN" dirty="0">
                    <a:latin typeface="Calibri" panose="020F0502020204030204" pitchFamily="34" charset="0"/>
                    <a:ea typeface="黑体" panose="02010609060101010101" pitchFamily="49" charset="-122"/>
                  </a:rPr>
                  <a:t>, </a:t>
                </a:r>
                <a:r>
                  <a:rPr lang="zh-CN" altLang="en-US" dirty="0">
                    <a:latin typeface="Calibri" panose="020F0502020204030204" pitchFamily="34" charset="0"/>
                    <a:ea typeface="黑体" panose="02010609060101010101" pitchFamily="49" charset="-122"/>
                  </a:rPr>
                  <a:t>引起平面畸变</a:t>
                </a:r>
                <a:endParaRPr lang="en-US" altLang="zh-CN" dirty="0">
                  <a:latin typeface="Calibri" panose="020F0502020204030204" pitchFamily="34" charset="0"/>
                  <a:ea typeface="黑体" panose="02010609060101010101" pitchFamily="49" charset="-122"/>
                </a:endParaRPr>
              </a:p>
            </p:txBody>
          </p:sp>
        </mc:Choice>
        <mc:Fallback>
          <p:sp>
            <p:nvSpPr>
              <p:cNvPr id="14" name="文本框 13">
                <a:extLst>
                  <a:ext uri="{FF2B5EF4-FFF2-40B4-BE49-F238E27FC236}">
                    <a16:creationId xmlns:a16="http://schemas.microsoft.com/office/drawing/2014/main" id="{7E2EDE69-B12B-4C75-68CA-DBE25E9AD7CB}"/>
                  </a:ext>
                </a:extLst>
              </p:cNvPr>
              <p:cNvSpPr txBox="1">
                <a:spLocks noRot="1" noChangeAspect="1" noMove="1" noResize="1" noEditPoints="1" noAdjustHandles="1" noChangeArrowheads="1" noChangeShapeType="1" noTextEdit="1"/>
              </p:cNvSpPr>
              <p:nvPr/>
            </p:nvSpPr>
            <p:spPr>
              <a:xfrm>
                <a:off x="415252" y="5679406"/>
                <a:ext cx="8313493" cy="460382"/>
              </a:xfrm>
              <a:prstGeom prst="rect">
                <a:avLst/>
              </a:prstGeom>
              <a:blipFill>
                <a:blip r:embed="rId5"/>
                <a:stretch>
                  <a:fillRect l="-587" b="-22667"/>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D7BC29EF-8F53-E7D1-DC3C-0B84163A03BC}"/>
              </a:ext>
            </a:extLst>
          </p:cNvPr>
          <p:cNvSpPr txBox="1"/>
          <p:nvPr/>
        </p:nvSpPr>
        <p:spPr>
          <a:xfrm>
            <a:off x="6549702" y="6492147"/>
            <a:ext cx="1868649" cy="276999"/>
          </a:xfrm>
          <a:prstGeom prst="rect">
            <a:avLst/>
          </a:prstGeom>
          <a:noFill/>
        </p:spPr>
        <p:txBody>
          <a:bodyPr wrap="square">
            <a:spAutoFit/>
          </a:bodyPr>
          <a:lstStyle/>
          <a:p>
            <a:r>
              <a:rPr lang="en-GB" altLang="zh-CN" sz="1200" b="0" i="1" dirty="0">
                <a:solidFill>
                  <a:srgbClr val="333333"/>
                </a:solidFill>
                <a:effectLst/>
                <a:latin typeface="Arial" panose="020B0604020202020204" pitchFamily="34" charset="0"/>
              </a:rPr>
              <a:t>Science</a:t>
            </a:r>
            <a:r>
              <a:rPr lang="en-GB" altLang="zh-CN" sz="1200" b="0" i="0" dirty="0">
                <a:solidFill>
                  <a:srgbClr val="333333"/>
                </a:solidFill>
                <a:effectLst/>
                <a:latin typeface="Arial" panose="020B0604020202020204" pitchFamily="34" charset="0"/>
              </a:rPr>
              <a:t> 2019, </a:t>
            </a:r>
            <a:r>
              <a:rPr lang="en-GB" altLang="zh-CN" sz="1200" b="1" i="0" dirty="0">
                <a:solidFill>
                  <a:srgbClr val="333333"/>
                </a:solidFill>
                <a:effectLst/>
                <a:latin typeface="Arial" panose="020B0604020202020204" pitchFamily="34" charset="0"/>
              </a:rPr>
              <a:t>365,</a:t>
            </a:r>
            <a:r>
              <a:rPr lang="en-GB" altLang="zh-CN" sz="1200" b="0" i="0" dirty="0">
                <a:solidFill>
                  <a:srgbClr val="333333"/>
                </a:solidFill>
                <a:effectLst/>
                <a:latin typeface="Arial" panose="020B0604020202020204" pitchFamily="34" charset="0"/>
              </a:rPr>
              <a:t> 142</a:t>
            </a:r>
            <a:endParaRPr lang="zh-CN" altLang="en-US" sz="1200" dirty="0"/>
          </a:p>
        </p:txBody>
      </p:sp>
    </p:spTree>
    <p:extLst>
      <p:ext uri="{BB962C8B-B14F-4D97-AF65-F5344CB8AC3E}">
        <p14:creationId xmlns:p14="http://schemas.microsoft.com/office/powerpoint/2010/main" val="2546482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AA9900A-6CA5-4271-817F-77FF821C66CA}"/>
              </a:ext>
            </a:extLst>
          </p:cNvPr>
          <p:cNvSpPr txBox="1"/>
          <p:nvPr/>
        </p:nvSpPr>
        <p:spPr>
          <a:xfrm>
            <a:off x="0" y="88854"/>
            <a:ext cx="9143999" cy="584775"/>
          </a:xfrm>
          <a:prstGeom prst="rect">
            <a:avLst/>
          </a:prstGeom>
          <a:noFill/>
        </p:spPr>
        <p:txBody>
          <a:bodyPr wrap="square" rtlCol="0">
            <a:spAutoFit/>
          </a:bodyPr>
          <a:lstStyle/>
          <a:p>
            <a:pPr algn="ctr"/>
            <a:r>
              <a:rPr lang="zh-CN" altLang="en-US" sz="3200" b="1" dirty="0">
                <a:latin typeface="Calibri" panose="020F0502020204030204" pitchFamily="34" charset="0"/>
                <a:ea typeface="黑体" panose="02010609060101010101" pitchFamily="49" charset="-122"/>
                <a:cs typeface="Arial" panose="020B0604020202020204" pitchFamily="34" charset="0"/>
              </a:rPr>
              <a:t>目录</a:t>
            </a:r>
            <a:endParaRPr lang="en-US" altLang="zh-CN" sz="3200" b="1" dirty="0">
              <a:latin typeface="Calibri" panose="020F0502020204030204" pitchFamily="34" charset="0"/>
              <a:ea typeface="黑体" panose="02010609060101010101" pitchFamily="49" charset="-122"/>
              <a:cs typeface="Arial" panose="020B0604020202020204" pitchFamily="34" charset="0"/>
            </a:endParaRPr>
          </a:p>
        </p:txBody>
      </p:sp>
      <p:sp>
        <p:nvSpPr>
          <p:cNvPr id="3" name="文本框 2">
            <a:extLst>
              <a:ext uri="{FF2B5EF4-FFF2-40B4-BE49-F238E27FC236}">
                <a16:creationId xmlns:a16="http://schemas.microsoft.com/office/drawing/2014/main" id="{F3E549B6-D346-A0AD-30DD-7050BCE286A2}"/>
              </a:ext>
            </a:extLst>
          </p:cNvPr>
          <p:cNvSpPr txBox="1"/>
          <p:nvPr/>
        </p:nvSpPr>
        <p:spPr>
          <a:xfrm>
            <a:off x="2147580" y="1212209"/>
            <a:ext cx="5633209" cy="3174652"/>
          </a:xfrm>
          <a:prstGeom prst="rect">
            <a:avLst/>
          </a:prstGeom>
          <a:noFill/>
        </p:spPr>
        <p:txBody>
          <a:bodyPr wrap="square" rtlCol="0">
            <a:spAutoFit/>
          </a:bodyPr>
          <a:lstStyle/>
          <a:p>
            <a:pPr marL="457200" indent="-457200">
              <a:lnSpc>
                <a:spcPct val="200000"/>
              </a:lnSpc>
              <a:buFont typeface="Wingdings" panose="05000000000000000000" pitchFamily="2" charset="2"/>
              <a:buChar char="Ø"/>
            </a:pPr>
            <a:r>
              <a:rPr lang="zh-CN" altLang="en-US" sz="2600" dirty="0">
                <a:latin typeface="Calibri" panose="020F0502020204030204" pitchFamily="34" charset="0"/>
                <a:ea typeface="黑体" panose="02010609060101010101" pitchFamily="49" charset="-122"/>
              </a:rPr>
              <a:t>原子力显微术的成像原理</a:t>
            </a:r>
            <a:endParaRPr lang="en-US" altLang="zh-CN" sz="2600" dirty="0">
              <a:latin typeface="Calibri" panose="020F0502020204030204" pitchFamily="34" charset="0"/>
              <a:ea typeface="黑体" panose="02010609060101010101" pitchFamily="49" charset="-122"/>
            </a:endParaRPr>
          </a:p>
          <a:p>
            <a:pPr marL="457200" indent="-457200">
              <a:lnSpc>
                <a:spcPct val="200000"/>
              </a:lnSpc>
              <a:buFont typeface="Wingdings" panose="05000000000000000000" pitchFamily="2" charset="2"/>
              <a:buChar char="Ø"/>
            </a:pPr>
            <a:r>
              <a:rPr lang="zh-CN" altLang="en-US" sz="2600" dirty="0">
                <a:latin typeface="Calibri" panose="020F0502020204030204" pitchFamily="34" charset="0"/>
                <a:ea typeface="黑体" panose="02010609060101010101" pitchFamily="49" charset="-122"/>
              </a:rPr>
              <a:t>室温原子操纵</a:t>
            </a:r>
            <a:endParaRPr lang="en-US" altLang="zh-CN" sz="2600" dirty="0">
              <a:latin typeface="Calibri" panose="020F0502020204030204" pitchFamily="34" charset="0"/>
              <a:ea typeface="黑体" panose="02010609060101010101" pitchFamily="49" charset="-122"/>
            </a:endParaRPr>
          </a:p>
          <a:p>
            <a:pPr marL="457200" indent="-457200">
              <a:lnSpc>
                <a:spcPct val="200000"/>
              </a:lnSpc>
              <a:buFont typeface="Wingdings" panose="05000000000000000000" pitchFamily="2" charset="2"/>
              <a:buChar char="Ø"/>
            </a:pPr>
            <a:r>
              <a:rPr lang="zh-CN" altLang="en-US" sz="2600" dirty="0">
                <a:latin typeface="Calibri" panose="020F0502020204030204" pitchFamily="34" charset="0"/>
                <a:ea typeface="黑体" panose="02010609060101010101" pitchFamily="49" charset="-122"/>
              </a:rPr>
              <a:t>用</a:t>
            </a:r>
            <a:r>
              <a:rPr lang="en-US" altLang="zh-CN" sz="2600" dirty="0">
                <a:latin typeface="Calibri" panose="020F0502020204030204" pitchFamily="34" charset="0"/>
                <a:ea typeface="黑体" panose="02010609060101010101" pitchFamily="49" charset="-122"/>
              </a:rPr>
              <a:t>AFM</a:t>
            </a:r>
            <a:r>
              <a:rPr lang="zh-CN" altLang="en-US" sz="2600" dirty="0">
                <a:latin typeface="Calibri" panose="020F0502020204030204" pitchFamily="34" charset="0"/>
                <a:ea typeface="黑体" panose="02010609060101010101" pitchFamily="49" charset="-122"/>
              </a:rPr>
              <a:t>表征操纵过程中力的变化</a:t>
            </a:r>
          </a:p>
          <a:p>
            <a:pPr marL="457200" indent="-457200">
              <a:lnSpc>
                <a:spcPct val="200000"/>
              </a:lnSpc>
              <a:buFont typeface="Wingdings" panose="05000000000000000000" pitchFamily="2" charset="2"/>
              <a:buChar char="Ø"/>
            </a:pPr>
            <a:r>
              <a:rPr lang="zh-CN" altLang="en-US" sz="2600" dirty="0">
                <a:latin typeface="Calibri" panose="020F0502020204030204" pitchFamily="34" charset="0"/>
                <a:ea typeface="黑体" panose="02010609060101010101" pitchFamily="49" charset="-122"/>
              </a:rPr>
              <a:t>绝缘基底上的电荷操纵</a:t>
            </a:r>
          </a:p>
        </p:txBody>
      </p:sp>
    </p:spTree>
    <p:extLst>
      <p:ext uri="{BB962C8B-B14F-4D97-AF65-F5344CB8AC3E}">
        <p14:creationId xmlns:p14="http://schemas.microsoft.com/office/powerpoint/2010/main" val="4065337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02013E3-5168-1954-9A24-2FD923607C51}"/>
              </a:ext>
            </a:extLst>
          </p:cNvPr>
          <p:cNvSpPr txBox="1"/>
          <p:nvPr/>
        </p:nvSpPr>
        <p:spPr>
          <a:xfrm>
            <a:off x="0" y="88854"/>
            <a:ext cx="9143999" cy="584775"/>
          </a:xfrm>
          <a:prstGeom prst="rect">
            <a:avLst/>
          </a:prstGeom>
          <a:noFill/>
        </p:spPr>
        <p:txBody>
          <a:bodyPr wrap="square" rtlCol="0">
            <a:spAutoFit/>
          </a:bodyPr>
          <a:lstStyle/>
          <a:p>
            <a:pPr algn="ctr"/>
            <a:r>
              <a:rPr lang="zh-CN" altLang="en-US" sz="3200" b="1" dirty="0">
                <a:latin typeface="Calibri" panose="020F0502020204030204" pitchFamily="34" charset="0"/>
                <a:ea typeface="黑体" panose="02010609060101010101" pitchFamily="49" charset="-122"/>
                <a:cs typeface="Arial" panose="020B0604020202020204" pitchFamily="34" charset="0"/>
              </a:rPr>
              <a:t>绝缘基底上的单分子电荷操纵及识别</a:t>
            </a:r>
            <a:endParaRPr lang="en-US" altLang="zh-CN" sz="3200" b="1" dirty="0">
              <a:latin typeface="Calibri" panose="020F0502020204030204" pitchFamily="34" charset="0"/>
              <a:ea typeface="黑体" panose="02010609060101010101" pitchFamily="49" charset="-122"/>
              <a:cs typeface="Arial" panose="020B0604020202020204" pitchFamily="34" charset="0"/>
            </a:endParaRPr>
          </a:p>
        </p:txBody>
      </p:sp>
      <p:pic>
        <p:nvPicPr>
          <p:cNvPr id="8196" name="Picture 4">
            <a:extLst>
              <a:ext uri="{FF2B5EF4-FFF2-40B4-BE49-F238E27FC236}">
                <a16:creationId xmlns:a16="http://schemas.microsoft.com/office/drawing/2014/main" id="{9F7181FE-983C-522D-97A5-43F7079CF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59" y="1436615"/>
            <a:ext cx="7766080" cy="426999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DEC660CF-997F-B796-B75A-B55D6FA95546}"/>
              </a:ext>
            </a:extLst>
          </p:cNvPr>
          <p:cNvSpPr txBox="1"/>
          <p:nvPr/>
        </p:nvSpPr>
        <p:spPr>
          <a:xfrm>
            <a:off x="624979" y="5706611"/>
            <a:ext cx="8250573" cy="962956"/>
          </a:xfrm>
          <a:prstGeom prst="rect">
            <a:avLst/>
          </a:prstGeom>
          <a:noFill/>
        </p:spPr>
        <p:txBody>
          <a:bodyPr wrap="square">
            <a:spAutoFit/>
          </a:bodyPr>
          <a:lstStyle/>
          <a:p>
            <a:pPr>
              <a:lnSpc>
                <a:spcPct val="150000"/>
              </a:lnSpc>
            </a:pPr>
            <a:r>
              <a:rPr lang="zh-CN" altLang="en-US" sz="2000" dirty="0">
                <a:latin typeface="Calibri" panose="020F0502020204030204" pitchFamily="34" charset="0"/>
                <a:ea typeface="黑体" panose="02010609060101010101" pitchFamily="49" charset="-122"/>
              </a:rPr>
              <a:t>利用</a:t>
            </a:r>
            <a:r>
              <a:rPr lang="en-US" altLang="zh-CN" sz="2000" dirty="0">
                <a:latin typeface="Calibri" panose="020F0502020204030204" pitchFamily="34" charset="0"/>
                <a:ea typeface="黑体" panose="02010609060101010101" pitchFamily="49" charset="-122"/>
              </a:rPr>
              <a:t>AFM</a:t>
            </a:r>
            <a:r>
              <a:rPr lang="zh-CN" altLang="en-US" sz="2000" dirty="0">
                <a:latin typeface="Calibri" panose="020F0502020204030204" pitchFamily="34" charset="0"/>
                <a:ea typeface="黑体" panose="02010609060101010101" pitchFamily="49" charset="-122"/>
              </a:rPr>
              <a:t>对绝缘基底上的分子充放电</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观察到了分子键级关系的显著变化</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追踪氧化态对其大环结构、芳香性和共轭方式的影响</a:t>
            </a:r>
            <a:r>
              <a:rPr lang="en-US" altLang="zh-CN" sz="2000" dirty="0">
                <a:latin typeface="Calibri" panose="020F0502020204030204" pitchFamily="34" charset="0"/>
                <a:ea typeface="黑体" panose="02010609060101010101" pitchFamily="49" charset="-122"/>
              </a:rPr>
              <a:t>. </a:t>
            </a:r>
            <a:endParaRPr lang="zh-CN" altLang="en-US" sz="2000" dirty="0">
              <a:latin typeface="Calibri" panose="020F0502020204030204" pitchFamily="34" charset="0"/>
              <a:ea typeface="黑体" panose="02010609060101010101" pitchFamily="49" charset="-122"/>
            </a:endParaRPr>
          </a:p>
        </p:txBody>
      </p:sp>
      <p:sp>
        <p:nvSpPr>
          <p:cNvPr id="6" name="文本框 5">
            <a:extLst>
              <a:ext uri="{FF2B5EF4-FFF2-40B4-BE49-F238E27FC236}">
                <a16:creationId xmlns:a16="http://schemas.microsoft.com/office/drawing/2014/main" id="{60F5A058-3685-9751-924E-946908C988A4}"/>
              </a:ext>
            </a:extLst>
          </p:cNvPr>
          <p:cNvSpPr txBox="1"/>
          <p:nvPr/>
        </p:nvSpPr>
        <p:spPr>
          <a:xfrm>
            <a:off x="624979" y="914019"/>
            <a:ext cx="6589554" cy="400110"/>
          </a:xfrm>
          <a:prstGeom prst="rect">
            <a:avLst/>
          </a:prstGeom>
          <a:noFill/>
        </p:spPr>
        <p:txBody>
          <a:bodyPr wrap="square">
            <a:spAutoFit/>
          </a:bodyPr>
          <a:lstStyle/>
          <a:p>
            <a:r>
              <a:rPr lang="zh-CN" altLang="en-US" sz="2000" dirty="0">
                <a:latin typeface="Calibri" panose="020F0502020204030204" pitchFamily="34" charset="0"/>
                <a:ea typeface="黑体" panose="02010609060101010101" pitchFamily="49" charset="-122"/>
              </a:rPr>
              <a:t>研究了卟啉类化合物在不同氧化态下的芳香性和偶联途径</a:t>
            </a:r>
          </a:p>
        </p:txBody>
      </p:sp>
      <p:sp>
        <p:nvSpPr>
          <p:cNvPr id="7" name="文本框 6">
            <a:extLst>
              <a:ext uri="{FF2B5EF4-FFF2-40B4-BE49-F238E27FC236}">
                <a16:creationId xmlns:a16="http://schemas.microsoft.com/office/drawing/2014/main" id="{AC0BD775-1B27-4EE3-F5FF-D9C827ECC38C}"/>
              </a:ext>
            </a:extLst>
          </p:cNvPr>
          <p:cNvSpPr txBox="1"/>
          <p:nvPr/>
        </p:nvSpPr>
        <p:spPr>
          <a:xfrm>
            <a:off x="6755237" y="6492147"/>
            <a:ext cx="1868649" cy="276999"/>
          </a:xfrm>
          <a:prstGeom prst="rect">
            <a:avLst/>
          </a:prstGeom>
          <a:noFill/>
        </p:spPr>
        <p:txBody>
          <a:bodyPr wrap="square">
            <a:spAutoFit/>
          </a:bodyPr>
          <a:lstStyle/>
          <a:p>
            <a:r>
              <a:rPr lang="en-GB" altLang="zh-CN" sz="1200" b="0" i="1" dirty="0">
                <a:solidFill>
                  <a:srgbClr val="333333"/>
                </a:solidFill>
                <a:effectLst/>
                <a:latin typeface="Arial" panose="020B0604020202020204" pitchFamily="34" charset="0"/>
              </a:rPr>
              <a:t>Science</a:t>
            </a:r>
            <a:r>
              <a:rPr lang="en-GB" altLang="zh-CN" sz="1200" b="0" i="0" dirty="0">
                <a:solidFill>
                  <a:srgbClr val="333333"/>
                </a:solidFill>
                <a:effectLst/>
                <a:latin typeface="Arial" panose="020B0604020202020204" pitchFamily="34" charset="0"/>
              </a:rPr>
              <a:t> 2019, </a:t>
            </a:r>
            <a:r>
              <a:rPr lang="en-GB" altLang="zh-CN" sz="1200" b="1" i="0" dirty="0">
                <a:solidFill>
                  <a:srgbClr val="333333"/>
                </a:solidFill>
                <a:effectLst/>
                <a:latin typeface="Arial" panose="020B0604020202020204" pitchFamily="34" charset="0"/>
              </a:rPr>
              <a:t>365,</a:t>
            </a:r>
            <a:r>
              <a:rPr lang="en-GB" altLang="zh-CN" sz="1200" b="0" i="0" dirty="0">
                <a:solidFill>
                  <a:srgbClr val="333333"/>
                </a:solidFill>
                <a:effectLst/>
                <a:latin typeface="Arial" panose="020B0604020202020204" pitchFamily="34" charset="0"/>
              </a:rPr>
              <a:t> 142</a:t>
            </a:r>
            <a:endParaRPr lang="zh-CN" altLang="en-US" sz="1200" dirty="0"/>
          </a:p>
        </p:txBody>
      </p:sp>
    </p:spTree>
    <p:extLst>
      <p:ext uri="{BB962C8B-B14F-4D97-AF65-F5344CB8AC3E}">
        <p14:creationId xmlns:p14="http://schemas.microsoft.com/office/powerpoint/2010/main" val="3749544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66CC44F-E2ED-615B-CDF1-A58E880173CF}"/>
              </a:ext>
            </a:extLst>
          </p:cNvPr>
          <p:cNvSpPr txBox="1"/>
          <p:nvPr/>
        </p:nvSpPr>
        <p:spPr>
          <a:xfrm>
            <a:off x="0" y="88854"/>
            <a:ext cx="9143999" cy="584775"/>
          </a:xfrm>
          <a:prstGeom prst="rect">
            <a:avLst/>
          </a:prstGeom>
          <a:noFill/>
        </p:spPr>
        <p:txBody>
          <a:bodyPr wrap="square" rtlCol="0">
            <a:spAutoFit/>
          </a:bodyPr>
          <a:lstStyle/>
          <a:p>
            <a:pPr algn="ctr"/>
            <a:r>
              <a:rPr lang="zh-CN" altLang="en-US" sz="3200" b="1" dirty="0">
                <a:latin typeface="Calibri" panose="020F0502020204030204" pitchFamily="34" charset="0"/>
                <a:ea typeface="黑体" panose="02010609060101010101" pitchFamily="49" charset="-122"/>
                <a:cs typeface="Arial" panose="020B0604020202020204" pitchFamily="34" charset="0"/>
              </a:rPr>
              <a:t>绝缘基底上探测多分子间横向单电子转移</a:t>
            </a:r>
            <a:endParaRPr lang="en-US" altLang="zh-CN" sz="3200" b="1" dirty="0">
              <a:latin typeface="Calibri" panose="020F0502020204030204" pitchFamily="34" charset="0"/>
              <a:ea typeface="黑体" panose="02010609060101010101" pitchFamily="49" charset="-122"/>
              <a:cs typeface="Arial" panose="020B0604020202020204" pitchFamily="34" charset="0"/>
            </a:endParaRPr>
          </a:p>
        </p:txBody>
      </p:sp>
      <p:pic>
        <p:nvPicPr>
          <p:cNvPr id="9218" name="Picture 2">
            <a:extLst>
              <a:ext uri="{FF2B5EF4-FFF2-40B4-BE49-F238E27FC236}">
                <a16:creationId xmlns:a16="http://schemas.microsoft.com/office/drawing/2014/main" id="{04915087-5B2B-D817-FC38-A4A977023B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868" y="1883287"/>
            <a:ext cx="7996261" cy="3905118"/>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68152A74-3307-4679-CC36-DF8DCFBB715A}"/>
              </a:ext>
            </a:extLst>
          </p:cNvPr>
          <p:cNvSpPr txBox="1"/>
          <p:nvPr/>
        </p:nvSpPr>
        <p:spPr>
          <a:xfrm>
            <a:off x="429543" y="835122"/>
            <a:ext cx="8395675" cy="962956"/>
          </a:xfrm>
          <a:prstGeom prst="rect">
            <a:avLst/>
          </a:prstGeom>
          <a:noFill/>
        </p:spPr>
        <p:txBody>
          <a:bodyPr wrap="square">
            <a:spAutoFit/>
          </a:bodyPr>
          <a:lstStyle/>
          <a:p>
            <a:pPr>
              <a:lnSpc>
                <a:spcPct val="150000"/>
              </a:lnSpc>
            </a:pPr>
            <a:r>
              <a:rPr lang="zh-CN" altLang="en-US" sz="2000" dirty="0">
                <a:latin typeface="Calibri" panose="020F0502020204030204" pitchFamily="34" charset="0"/>
                <a:ea typeface="黑体" panose="02010609060101010101" pitchFamily="49" charset="-122"/>
              </a:rPr>
              <a:t>通过电子</a:t>
            </a:r>
            <a:r>
              <a:rPr lang="en-US" altLang="zh-CN" sz="2000" dirty="0">
                <a:latin typeface="Calibri" panose="020F0502020204030204" pitchFamily="34" charset="0"/>
                <a:ea typeface="黑体" panose="02010609060101010101" pitchFamily="49" charset="-122"/>
              </a:rPr>
              <a:t>/</a:t>
            </a:r>
            <a:r>
              <a:rPr lang="zh-CN" altLang="en-US" sz="2000" dirty="0">
                <a:latin typeface="Calibri" panose="020F0502020204030204" pitchFamily="34" charset="0"/>
                <a:ea typeface="黑体" panose="02010609060101010101" pitchFamily="49" charset="-122"/>
              </a:rPr>
              <a:t>空穴注入占据分子</a:t>
            </a:r>
            <a:r>
              <a:rPr lang="en-US" altLang="zh-CN" sz="2000" dirty="0">
                <a:latin typeface="Calibri" panose="020F0502020204030204" pitchFamily="34" charset="0"/>
                <a:ea typeface="黑体" panose="02010609060101010101" pitchFamily="49" charset="-122"/>
              </a:rPr>
              <a:t>LUMO</a:t>
            </a:r>
            <a:r>
              <a:rPr lang="zh-CN" altLang="en-US" sz="2000" dirty="0">
                <a:latin typeface="Calibri" panose="020F0502020204030204" pitchFamily="34" charset="0"/>
                <a:ea typeface="黑体" panose="02010609060101010101" pitchFamily="49" charset="-122"/>
              </a:rPr>
              <a:t>轨道或</a:t>
            </a:r>
            <a:r>
              <a:rPr lang="en-US" altLang="zh-CN" sz="2000" dirty="0">
                <a:latin typeface="Calibri" panose="020F0502020204030204" pitchFamily="34" charset="0"/>
                <a:ea typeface="黑体" panose="02010609060101010101" pitchFamily="49" charset="-122"/>
              </a:rPr>
              <a:t>HOMO</a:t>
            </a:r>
            <a:r>
              <a:rPr lang="zh-CN" altLang="en-US" sz="2000" dirty="0">
                <a:latin typeface="Calibri" panose="020F0502020204030204" pitchFamily="34" charset="0"/>
                <a:ea typeface="黑体" panose="02010609060101010101" pitchFamily="49" charset="-122"/>
              </a:rPr>
              <a:t>轨道</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可以调控并五苯分子在带正电荷、保持中性和带负电荷三种状态中转换</a:t>
            </a:r>
            <a:r>
              <a:rPr lang="en-US" altLang="zh-CN" sz="2000" dirty="0">
                <a:latin typeface="Calibri" panose="020F0502020204030204" pitchFamily="34" charset="0"/>
                <a:ea typeface="黑体" panose="02010609060101010101" pitchFamily="49" charset="-122"/>
              </a:rPr>
              <a:t>.</a:t>
            </a:r>
            <a:endParaRPr lang="zh-CN" altLang="en-US" sz="2000" dirty="0">
              <a:latin typeface="Calibri" panose="020F0502020204030204" pitchFamily="34" charset="0"/>
              <a:ea typeface="黑体" panose="02010609060101010101" pitchFamily="49" charset="-122"/>
            </a:endParaRPr>
          </a:p>
        </p:txBody>
      </p:sp>
      <p:sp>
        <p:nvSpPr>
          <p:cNvPr id="5" name="文本框 4">
            <a:extLst>
              <a:ext uri="{FF2B5EF4-FFF2-40B4-BE49-F238E27FC236}">
                <a16:creationId xmlns:a16="http://schemas.microsoft.com/office/drawing/2014/main" id="{DE48E9F4-9C32-9962-12D0-8BFFE7462EF7}"/>
              </a:ext>
            </a:extLst>
          </p:cNvPr>
          <p:cNvSpPr txBox="1"/>
          <p:nvPr/>
        </p:nvSpPr>
        <p:spPr>
          <a:xfrm>
            <a:off x="6224632" y="6492147"/>
            <a:ext cx="3120704" cy="276999"/>
          </a:xfrm>
          <a:prstGeom prst="rect">
            <a:avLst/>
          </a:prstGeom>
          <a:noFill/>
        </p:spPr>
        <p:txBody>
          <a:bodyPr wrap="square">
            <a:spAutoFit/>
          </a:bodyPr>
          <a:lstStyle/>
          <a:p>
            <a:r>
              <a:rPr lang="en-GB" altLang="zh-CN" sz="1200" b="0" i="1" dirty="0">
                <a:solidFill>
                  <a:srgbClr val="333333"/>
                </a:solidFill>
                <a:effectLst/>
                <a:latin typeface="Arial" panose="020B0604020202020204" pitchFamily="34" charset="0"/>
              </a:rPr>
              <a:t>Nat. </a:t>
            </a:r>
            <a:r>
              <a:rPr lang="en-GB" altLang="zh-CN" sz="1200" b="0" i="1" dirty="0" err="1">
                <a:solidFill>
                  <a:srgbClr val="333333"/>
                </a:solidFill>
                <a:effectLst/>
                <a:latin typeface="Arial" panose="020B0604020202020204" pitchFamily="34" charset="0"/>
              </a:rPr>
              <a:t>Commun</a:t>
            </a:r>
            <a:r>
              <a:rPr lang="en-GB" altLang="zh-CN" sz="1200" b="0" i="1" dirty="0">
                <a:solidFill>
                  <a:srgbClr val="333333"/>
                </a:solidFill>
                <a:effectLst/>
                <a:latin typeface="Arial" panose="020B0604020202020204" pitchFamily="34" charset="0"/>
              </a:rPr>
              <a:t>.</a:t>
            </a:r>
            <a:r>
              <a:rPr lang="en-GB" altLang="zh-CN" sz="1200" b="0" i="0" dirty="0">
                <a:solidFill>
                  <a:srgbClr val="333333"/>
                </a:solidFill>
                <a:effectLst/>
                <a:latin typeface="Arial" panose="020B0604020202020204" pitchFamily="34" charset="0"/>
              </a:rPr>
              <a:t> 2015, </a:t>
            </a:r>
            <a:r>
              <a:rPr lang="en-GB" altLang="zh-CN" sz="1200" b="1" i="0" dirty="0">
                <a:solidFill>
                  <a:srgbClr val="333333"/>
                </a:solidFill>
                <a:effectLst/>
                <a:latin typeface="Arial" panose="020B0604020202020204" pitchFamily="34" charset="0"/>
              </a:rPr>
              <a:t>6</a:t>
            </a:r>
            <a:r>
              <a:rPr lang="en-GB" altLang="zh-CN" sz="1200" i="0" dirty="0">
                <a:solidFill>
                  <a:srgbClr val="333333"/>
                </a:solidFill>
                <a:effectLst/>
                <a:latin typeface="Arial" panose="020B0604020202020204" pitchFamily="34" charset="0"/>
              </a:rPr>
              <a:t>,</a:t>
            </a:r>
            <a:r>
              <a:rPr lang="en-GB" altLang="zh-CN" sz="1200" b="0" i="0" dirty="0">
                <a:solidFill>
                  <a:srgbClr val="333333"/>
                </a:solidFill>
                <a:effectLst/>
                <a:latin typeface="Arial" panose="020B0604020202020204" pitchFamily="34" charset="0"/>
              </a:rPr>
              <a:t> 8353</a:t>
            </a:r>
            <a:endParaRPr lang="zh-CN" altLang="en-US" sz="1200" dirty="0"/>
          </a:p>
        </p:txBody>
      </p:sp>
    </p:spTree>
    <p:extLst>
      <p:ext uri="{BB962C8B-B14F-4D97-AF65-F5344CB8AC3E}">
        <p14:creationId xmlns:p14="http://schemas.microsoft.com/office/powerpoint/2010/main" val="914225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10E1995-5A3A-8CD6-63EB-5D5A16A1CEAB}"/>
              </a:ext>
            </a:extLst>
          </p:cNvPr>
          <p:cNvSpPr txBox="1"/>
          <p:nvPr/>
        </p:nvSpPr>
        <p:spPr>
          <a:xfrm>
            <a:off x="0" y="88854"/>
            <a:ext cx="9143999" cy="584775"/>
          </a:xfrm>
          <a:prstGeom prst="rect">
            <a:avLst/>
          </a:prstGeom>
          <a:noFill/>
        </p:spPr>
        <p:txBody>
          <a:bodyPr wrap="square" rtlCol="0">
            <a:spAutoFit/>
          </a:bodyPr>
          <a:lstStyle/>
          <a:p>
            <a:pPr algn="ctr"/>
            <a:r>
              <a:rPr lang="zh-CN" altLang="en-US" sz="3200" b="1" dirty="0">
                <a:effectLst/>
                <a:latin typeface="黑体" panose="02010609060101010101" pitchFamily="49" charset="-122"/>
                <a:ea typeface="黑体" panose="02010609060101010101" pitchFamily="49" charset="-122"/>
                <a:cs typeface="Calibri" panose="020F0502020204030204" pitchFamily="34" charset="0"/>
              </a:rPr>
              <a:t>总结</a:t>
            </a:r>
            <a:endParaRPr lang="en-US" altLang="zh-CN" sz="3200" b="1" dirty="0">
              <a:latin typeface="黑体" panose="02010609060101010101" pitchFamily="49" charset="-122"/>
              <a:ea typeface="黑体" panose="02010609060101010101" pitchFamily="49" charset="-122"/>
              <a:cs typeface="Arial" panose="020B0604020202020204" pitchFamily="34" charset="0"/>
            </a:endParaRPr>
          </a:p>
        </p:txBody>
      </p:sp>
      <p:sp>
        <p:nvSpPr>
          <p:cNvPr id="5" name="文本框 4">
            <a:extLst>
              <a:ext uri="{FF2B5EF4-FFF2-40B4-BE49-F238E27FC236}">
                <a16:creationId xmlns:a16="http://schemas.microsoft.com/office/drawing/2014/main" id="{F52AAB0A-4004-90B6-5AA2-64ECC4E98F52}"/>
              </a:ext>
            </a:extLst>
          </p:cNvPr>
          <p:cNvSpPr txBox="1"/>
          <p:nvPr/>
        </p:nvSpPr>
        <p:spPr>
          <a:xfrm>
            <a:off x="484425" y="914578"/>
            <a:ext cx="8175147" cy="4194610"/>
          </a:xfrm>
          <a:prstGeom prst="rect">
            <a:avLst/>
          </a:prstGeom>
          <a:noFill/>
        </p:spPr>
        <p:txBody>
          <a:bodyPr wrap="square">
            <a:spAutoFit/>
          </a:bodyPr>
          <a:lstStyle/>
          <a:p>
            <a:pPr>
              <a:lnSpc>
                <a:spcPct val="150000"/>
              </a:lnSpc>
              <a:spcBef>
                <a:spcPts val="600"/>
              </a:spcBef>
              <a:spcAft>
                <a:spcPts val="600"/>
              </a:spcAft>
            </a:pPr>
            <a:r>
              <a:rPr lang="zh-CN" altLang="en-US" sz="2000" dirty="0">
                <a:latin typeface="Calibri" panose="020F0502020204030204" pitchFamily="34" charset="0"/>
                <a:ea typeface="黑体" panose="02010609060101010101" pitchFamily="49" charset="-122"/>
                <a:cs typeface="Times New Roman" panose="02020603050405020304" pitchFamily="18" charset="0"/>
              </a:rPr>
              <a:t>主要介绍了原子力显微术在</a:t>
            </a:r>
            <a:r>
              <a:rPr lang="zh-CN" altLang="en-US" sz="2000" dirty="0">
                <a:solidFill>
                  <a:srgbClr val="3366FF"/>
                </a:solidFill>
                <a:latin typeface="Calibri" panose="020F0502020204030204" pitchFamily="34" charset="0"/>
                <a:ea typeface="黑体" panose="02010609060101010101" pitchFamily="49" charset="-122"/>
                <a:cs typeface="Times New Roman" panose="02020603050405020304" pitchFamily="18" charset="0"/>
              </a:rPr>
              <a:t>原子、分子及电荷操纵</a:t>
            </a:r>
            <a:r>
              <a:rPr lang="zh-CN" altLang="en-US" sz="2000" dirty="0">
                <a:latin typeface="Calibri" panose="020F0502020204030204" pitchFamily="34" charset="0"/>
                <a:ea typeface="黑体" panose="02010609060101010101" pitchFamily="49" charset="-122"/>
                <a:cs typeface="Times New Roman" panose="02020603050405020304" pitchFamily="18" charset="0"/>
              </a:rPr>
              <a:t>领域的部分代表性工作</a:t>
            </a:r>
            <a:r>
              <a:rPr lang="en-US" altLang="zh-CN" sz="2000" dirty="0">
                <a:latin typeface="Calibri" panose="020F0502020204030204" pitchFamily="34" charset="0"/>
                <a:ea typeface="黑体" panose="02010609060101010101" pitchFamily="49" charset="-122"/>
                <a:cs typeface="Times New Roman" panose="02020603050405020304" pitchFamily="18" charset="0"/>
              </a:rPr>
              <a:t>, </a:t>
            </a:r>
            <a:r>
              <a:rPr lang="zh-CN" altLang="en-US" sz="2000" dirty="0">
                <a:latin typeface="Calibri" panose="020F0502020204030204" pitchFamily="34" charset="0"/>
                <a:ea typeface="黑体" panose="02010609060101010101" pitchFamily="49" charset="-122"/>
                <a:cs typeface="Times New Roman" panose="02020603050405020304" pitchFamily="18" charset="0"/>
              </a:rPr>
              <a:t>展示了其在纳米尺度操纵上的独特优势及潜在应用前景</a:t>
            </a:r>
            <a:r>
              <a:rPr lang="en-US" altLang="zh-CN" sz="2000" dirty="0">
                <a:latin typeface="Calibri" panose="020F0502020204030204" pitchFamily="34" charset="0"/>
                <a:ea typeface="黑体" panose="02010609060101010101" pitchFamily="49" charset="-122"/>
                <a:cs typeface="Times New Roman" panose="02020603050405020304" pitchFamily="18" charset="0"/>
              </a:rPr>
              <a:t>. </a:t>
            </a:r>
          </a:p>
          <a:p>
            <a:pPr marL="342900" indent="-342900">
              <a:lnSpc>
                <a:spcPct val="150000"/>
              </a:lnSpc>
              <a:spcBef>
                <a:spcPts val="600"/>
              </a:spcBef>
              <a:spcAft>
                <a:spcPts val="600"/>
              </a:spcAft>
              <a:buFont typeface="Wingdings" panose="05000000000000000000" pitchFamily="2" charset="2"/>
              <a:buChar char="ü"/>
            </a:pPr>
            <a:r>
              <a:rPr lang="zh-CN" altLang="en-US" sz="2000" dirty="0">
                <a:latin typeface="Calibri" panose="020F0502020204030204" pitchFamily="34" charset="0"/>
                <a:ea typeface="黑体" panose="02010609060101010101" pitchFamily="49" charset="-122"/>
                <a:cs typeface="Times New Roman" panose="02020603050405020304" pitchFamily="18" charset="0"/>
              </a:rPr>
              <a:t>利用</a:t>
            </a:r>
            <a:r>
              <a:rPr lang="en-US" altLang="zh-CN" sz="2000" dirty="0">
                <a:latin typeface="Calibri" panose="020F0502020204030204" pitchFamily="34" charset="0"/>
                <a:ea typeface="黑体" panose="02010609060101010101" pitchFamily="49" charset="-122"/>
                <a:cs typeface="Times New Roman" panose="02020603050405020304" pitchFamily="18" charset="0"/>
              </a:rPr>
              <a:t>NC-AFM</a:t>
            </a:r>
            <a:r>
              <a:rPr lang="zh-CN" altLang="en-US" sz="2000" dirty="0">
                <a:latin typeface="Calibri" panose="020F0502020204030204" pitchFamily="34" charset="0"/>
                <a:ea typeface="黑体" panose="02010609060101010101" pitchFamily="49" charset="-122"/>
                <a:cs typeface="Times New Roman" panose="02020603050405020304" pitchFamily="18" charset="0"/>
              </a:rPr>
              <a:t>横向及纵向操纵表面原子形成</a:t>
            </a:r>
            <a:r>
              <a:rPr lang="zh-CN" altLang="en-US" sz="2000" dirty="0">
                <a:solidFill>
                  <a:srgbClr val="FF0000"/>
                </a:solidFill>
                <a:latin typeface="Calibri" panose="020F0502020204030204" pitchFamily="34" charset="0"/>
                <a:ea typeface="黑体" panose="02010609060101010101" pitchFamily="49" charset="-122"/>
                <a:cs typeface="Times New Roman" panose="02020603050405020304" pitchFamily="18" charset="0"/>
              </a:rPr>
              <a:t>人造图案</a:t>
            </a:r>
            <a:r>
              <a:rPr lang="en-US" altLang="zh-CN" sz="2000" dirty="0">
                <a:latin typeface="Calibri" panose="020F0502020204030204" pitchFamily="34" charset="0"/>
                <a:ea typeface="黑体" panose="02010609060101010101" pitchFamily="49" charset="-122"/>
                <a:cs typeface="Times New Roman" panose="02020603050405020304" pitchFamily="18" charset="0"/>
              </a:rPr>
              <a:t>; </a:t>
            </a:r>
            <a:r>
              <a:rPr lang="zh-CN" altLang="en-US" sz="2000" dirty="0">
                <a:latin typeface="Calibri" panose="020F0502020204030204" pitchFamily="34" charset="0"/>
                <a:ea typeface="黑体" panose="02010609060101010101" pitchFamily="49" charset="-122"/>
                <a:cs typeface="Times New Roman" panose="02020603050405020304" pitchFamily="18" charset="0"/>
              </a:rPr>
              <a:t>利用</a:t>
            </a:r>
            <a:r>
              <a:rPr lang="en-US" altLang="zh-CN" sz="2000" dirty="0">
                <a:latin typeface="Calibri" panose="020F0502020204030204" pitchFamily="34" charset="0"/>
                <a:ea typeface="黑体" panose="02010609060101010101" pitchFamily="49" charset="-122"/>
                <a:cs typeface="Times New Roman" panose="02020603050405020304" pitchFamily="18" charset="0"/>
              </a:rPr>
              <a:t>AFM</a:t>
            </a:r>
            <a:r>
              <a:rPr lang="zh-CN" altLang="en-US" sz="2000" dirty="0">
                <a:latin typeface="Calibri" panose="020F0502020204030204" pitchFamily="34" charset="0"/>
                <a:ea typeface="黑体" panose="02010609060101010101" pitchFamily="49" charset="-122"/>
                <a:cs typeface="Times New Roman" panose="02020603050405020304" pitchFamily="18" charset="0"/>
              </a:rPr>
              <a:t>对最大吸引相互作用力的探测能力对样品表面原子进行</a:t>
            </a:r>
            <a:r>
              <a:rPr lang="zh-CN" altLang="en-US" sz="2000" dirty="0">
                <a:solidFill>
                  <a:srgbClr val="FF0000"/>
                </a:solidFill>
                <a:latin typeface="Calibri" panose="020F0502020204030204" pitchFamily="34" charset="0"/>
                <a:ea typeface="黑体" panose="02010609060101010101" pitchFamily="49" charset="-122"/>
                <a:cs typeface="Times New Roman" panose="02020603050405020304" pitchFamily="18" charset="0"/>
              </a:rPr>
              <a:t>化学识别</a:t>
            </a:r>
            <a:r>
              <a:rPr lang="en-US" altLang="zh-CN" sz="2000" dirty="0">
                <a:latin typeface="Calibri" panose="020F0502020204030204" pitchFamily="34" charset="0"/>
                <a:ea typeface="黑体" panose="02010609060101010101" pitchFamily="49" charset="-122"/>
                <a:cs typeface="Times New Roman" panose="02020603050405020304" pitchFamily="18" charset="0"/>
              </a:rPr>
              <a:t>. </a:t>
            </a:r>
          </a:p>
          <a:p>
            <a:pPr marL="342900" indent="-342900">
              <a:lnSpc>
                <a:spcPct val="150000"/>
              </a:lnSpc>
              <a:spcBef>
                <a:spcPts val="600"/>
              </a:spcBef>
              <a:spcAft>
                <a:spcPts val="600"/>
              </a:spcAft>
              <a:buFont typeface="Wingdings" panose="05000000000000000000" pitchFamily="2" charset="2"/>
              <a:buChar char="ü"/>
            </a:pPr>
            <a:r>
              <a:rPr lang="zh-CN" altLang="en-US" sz="2000" dirty="0">
                <a:latin typeface="Calibri" panose="020F0502020204030204" pitchFamily="34" charset="0"/>
                <a:ea typeface="黑体" panose="02010609060101010101" pitchFamily="49" charset="-122"/>
                <a:cs typeface="Times New Roman" panose="02020603050405020304" pitchFamily="18" charset="0"/>
              </a:rPr>
              <a:t>利用</a:t>
            </a:r>
            <a:r>
              <a:rPr lang="en-US" altLang="zh-CN" sz="2000" dirty="0">
                <a:latin typeface="Calibri" panose="020F0502020204030204" pitchFamily="34" charset="0"/>
                <a:ea typeface="黑体" panose="02010609060101010101" pitchFamily="49" charset="-122"/>
                <a:cs typeface="Times New Roman" panose="02020603050405020304" pitchFamily="18" charset="0"/>
              </a:rPr>
              <a:t>AFM</a:t>
            </a:r>
            <a:r>
              <a:rPr lang="zh-CN" altLang="en-US" sz="2000" dirty="0">
                <a:latin typeface="Calibri" panose="020F0502020204030204" pitchFamily="34" charset="0"/>
                <a:ea typeface="黑体" panose="02010609060101010101" pitchFamily="49" charset="-122"/>
                <a:cs typeface="Times New Roman" panose="02020603050405020304" pitchFamily="18" charset="0"/>
              </a:rPr>
              <a:t>对操纵过程进行表征</a:t>
            </a:r>
            <a:r>
              <a:rPr lang="en-US" altLang="zh-CN" sz="2000" dirty="0">
                <a:latin typeface="Calibri" panose="020F0502020204030204" pitchFamily="34" charset="0"/>
                <a:ea typeface="黑体" panose="02010609060101010101" pitchFamily="49" charset="-122"/>
                <a:cs typeface="Times New Roman" panose="02020603050405020304" pitchFamily="18" charset="0"/>
              </a:rPr>
              <a:t>, </a:t>
            </a:r>
            <a:r>
              <a:rPr lang="zh-CN" altLang="en-US" sz="2000" dirty="0">
                <a:latin typeface="Calibri" panose="020F0502020204030204" pitchFamily="34" charset="0"/>
                <a:ea typeface="黑体" panose="02010609060101010101" pitchFamily="49" charset="-122"/>
                <a:cs typeface="Times New Roman" panose="02020603050405020304" pitchFamily="18" charset="0"/>
              </a:rPr>
              <a:t>观测操纵过程中力的变化</a:t>
            </a:r>
            <a:r>
              <a:rPr lang="en-US" altLang="zh-CN" sz="2000" dirty="0">
                <a:latin typeface="Calibri" panose="020F0502020204030204" pitchFamily="34" charset="0"/>
                <a:ea typeface="黑体" panose="02010609060101010101" pitchFamily="49" charset="-122"/>
                <a:cs typeface="Times New Roman" panose="02020603050405020304" pitchFamily="18" charset="0"/>
              </a:rPr>
              <a:t>, </a:t>
            </a:r>
            <a:r>
              <a:rPr lang="zh-CN" altLang="en-US" sz="2000" dirty="0">
                <a:latin typeface="Calibri" panose="020F0502020204030204" pitchFamily="34" charset="0"/>
                <a:ea typeface="黑体" panose="02010609060101010101" pitchFamily="49" charset="-122"/>
                <a:cs typeface="Times New Roman" panose="02020603050405020304" pitchFamily="18" charset="0"/>
              </a:rPr>
              <a:t>并进一步阐明其</a:t>
            </a:r>
            <a:r>
              <a:rPr lang="zh-CN" altLang="en-US" sz="2000" dirty="0">
                <a:solidFill>
                  <a:srgbClr val="FF0000"/>
                </a:solidFill>
                <a:latin typeface="Calibri" panose="020F0502020204030204" pitchFamily="34" charset="0"/>
                <a:ea typeface="黑体" panose="02010609060101010101" pitchFamily="49" charset="-122"/>
                <a:cs typeface="Times New Roman" panose="02020603050405020304" pitchFamily="18" charset="0"/>
              </a:rPr>
              <a:t>力学操纵机制</a:t>
            </a:r>
            <a:r>
              <a:rPr lang="en-US" altLang="zh-CN" sz="2000" dirty="0">
                <a:latin typeface="Calibri" panose="020F0502020204030204" pitchFamily="34" charset="0"/>
                <a:ea typeface="黑体" panose="02010609060101010101" pitchFamily="49" charset="-122"/>
                <a:cs typeface="Times New Roman" panose="02020603050405020304" pitchFamily="18" charset="0"/>
              </a:rPr>
              <a:t>. </a:t>
            </a:r>
          </a:p>
          <a:p>
            <a:pPr marL="342900" indent="-342900">
              <a:lnSpc>
                <a:spcPct val="150000"/>
              </a:lnSpc>
              <a:spcBef>
                <a:spcPts val="600"/>
              </a:spcBef>
              <a:spcAft>
                <a:spcPts val="600"/>
              </a:spcAft>
              <a:buFont typeface="Wingdings" panose="05000000000000000000" pitchFamily="2" charset="2"/>
              <a:buChar char="ü"/>
            </a:pPr>
            <a:r>
              <a:rPr lang="en-US" altLang="zh-CN" sz="2000" dirty="0">
                <a:latin typeface="Calibri" panose="020F0502020204030204" pitchFamily="34" charset="0"/>
                <a:ea typeface="黑体" panose="02010609060101010101" pitchFamily="49" charset="-122"/>
                <a:cs typeface="Times New Roman" panose="02020603050405020304" pitchFamily="18" charset="0"/>
              </a:rPr>
              <a:t>AFM</a:t>
            </a:r>
            <a:r>
              <a:rPr lang="zh-CN" altLang="en-US" sz="2000" dirty="0">
                <a:latin typeface="Calibri" panose="020F0502020204030204" pitchFamily="34" charset="0"/>
                <a:ea typeface="黑体" panose="02010609060101010101" pitchFamily="49" charset="-122"/>
                <a:cs typeface="Times New Roman" panose="02020603050405020304" pitchFamily="18" charset="0"/>
              </a:rPr>
              <a:t>可以</a:t>
            </a:r>
            <a:r>
              <a:rPr lang="zh-CN" altLang="en-US" sz="2000" dirty="0">
                <a:solidFill>
                  <a:srgbClr val="FF0000"/>
                </a:solidFill>
                <a:latin typeface="Calibri" panose="020F0502020204030204" pitchFamily="34" charset="0"/>
                <a:ea typeface="黑体" panose="02010609060101010101" pitchFamily="49" charset="-122"/>
                <a:cs typeface="Times New Roman" panose="02020603050405020304" pitchFamily="18" charset="0"/>
              </a:rPr>
              <a:t>操纵并识别分子不同的电荷状态</a:t>
            </a:r>
            <a:r>
              <a:rPr lang="en-US" altLang="zh-CN" sz="2000" dirty="0">
                <a:latin typeface="Calibri" panose="020F0502020204030204" pitchFamily="34" charset="0"/>
                <a:ea typeface="黑体" panose="02010609060101010101" pitchFamily="49" charset="-122"/>
                <a:cs typeface="Times New Roman" panose="02020603050405020304" pitchFamily="18" charset="0"/>
              </a:rPr>
              <a:t>, </a:t>
            </a:r>
            <a:r>
              <a:rPr lang="zh-CN" altLang="en-US" sz="2000" dirty="0">
                <a:latin typeface="Calibri" panose="020F0502020204030204" pitchFamily="34" charset="0"/>
                <a:ea typeface="黑体" panose="02010609060101010101" pitchFamily="49" charset="-122"/>
                <a:cs typeface="Times New Roman" panose="02020603050405020304" pitchFamily="18" charset="0"/>
              </a:rPr>
              <a:t>可实现多个分子间的横向电荷转移</a:t>
            </a:r>
            <a:r>
              <a:rPr lang="en-US" altLang="zh-CN" sz="2000" dirty="0">
                <a:latin typeface="Calibri" panose="020F0502020204030204" pitchFamily="34" charset="0"/>
                <a:ea typeface="黑体" panose="02010609060101010101" pitchFamily="49" charset="-122"/>
                <a:cs typeface="Times New Roman" panose="02020603050405020304" pitchFamily="18" charset="0"/>
              </a:rPr>
              <a:t>, </a:t>
            </a:r>
            <a:r>
              <a:rPr lang="zh-CN" altLang="en-US" sz="2000" dirty="0">
                <a:latin typeface="Calibri" panose="020F0502020204030204" pitchFamily="34" charset="0"/>
                <a:ea typeface="黑体" panose="02010609060101010101" pitchFamily="49" charset="-122"/>
                <a:cs typeface="Times New Roman" panose="02020603050405020304" pitchFamily="18" charset="0"/>
              </a:rPr>
              <a:t>为设计基于分子的电学元件奠定了基础</a:t>
            </a:r>
            <a:r>
              <a:rPr lang="en-US" altLang="zh-CN" sz="2000" dirty="0">
                <a:latin typeface="Calibri" panose="020F0502020204030204" pitchFamily="34" charset="0"/>
                <a:ea typeface="黑体" panose="02010609060101010101" pitchFamily="49" charset="-122"/>
                <a:cs typeface="Times New Roman" panose="02020603050405020304" pitchFamily="18" charset="0"/>
              </a:rPr>
              <a:t>. </a:t>
            </a:r>
            <a:endParaRPr lang="en-US" altLang="zh-CN" sz="2000" dirty="0">
              <a:solidFill>
                <a:srgbClr val="FF0000"/>
              </a:solidFill>
              <a:latin typeface="Calibri" panose="020F0502020204030204" pitchFamily="34"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651362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6"/>
          <p:cNvSpPr/>
          <p:nvPr/>
        </p:nvSpPr>
        <p:spPr>
          <a:xfrm>
            <a:off x="0" y="1725000"/>
            <a:ext cx="9144000" cy="195534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FFFFFF"/>
              </a:solidFill>
              <a:cs typeface="Arial" pitchFamily="34" charset="0"/>
            </a:endParaRPr>
          </a:p>
        </p:txBody>
      </p:sp>
      <p:sp>
        <p:nvSpPr>
          <p:cNvPr id="6" name="TextBox 5"/>
          <p:cNvSpPr txBox="1"/>
          <p:nvPr/>
        </p:nvSpPr>
        <p:spPr>
          <a:xfrm>
            <a:off x="302523" y="2186694"/>
            <a:ext cx="8538949" cy="732636"/>
          </a:xfrm>
          <a:prstGeom prst="rect">
            <a:avLst/>
          </a:prstGeom>
          <a:noFill/>
        </p:spPr>
        <p:txBody>
          <a:bodyPr wrap="square" rtlCol="0">
            <a:spAutoFit/>
          </a:bodyPr>
          <a:lstStyle>
            <a:defPPr>
              <a:defRPr lang="zh-CN"/>
            </a:defPPr>
            <a:lvl1pPr>
              <a:defRPr sz="3200" b="1">
                <a:solidFill>
                  <a:srgbClr val="003399"/>
                </a:solidFill>
                <a:latin typeface="黑体" panose="02010609060101010101" pitchFamily="49" charset="-122"/>
                <a:ea typeface="黑体" panose="02010609060101010101" pitchFamily="49" charset="-122"/>
              </a:defRPr>
            </a:lvl1pPr>
          </a:lstStyle>
          <a:p>
            <a:pPr algn="ctr">
              <a:lnSpc>
                <a:spcPct val="130000"/>
              </a:lnSpc>
            </a:pPr>
            <a:r>
              <a:rPr lang="zh-CN" altLang="en-US" sz="3600" dirty="0">
                <a:solidFill>
                  <a:schemeClr val="tx1"/>
                </a:solidFill>
                <a:latin typeface="Arial" panose="020B0604020202020204" pitchFamily="34" charset="0"/>
                <a:cs typeface="Arial" panose="020B0604020202020204" pitchFamily="34" charset="0"/>
              </a:rPr>
              <a:t>谢谢大家！</a:t>
            </a:r>
            <a:endParaRPr lang="en-US" altLang="zh-CN"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154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910BBCF-36B5-BB3D-97CE-F8E0591CF9A8}"/>
              </a:ext>
            </a:extLst>
          </p:cNvPr>
          <p:cNvPicPr>
            <a:picLocks noChangeAspect="1"/>
          </p:cNvPicPr>
          <p:nvPr/>
        </p:nvPicPr>
        <p:blipFill rotWithShape="1">
          <a:blip r:embed="rId2">
            <a:extLst>
              <a:ext uri="{28A0092B-C50C-407E-A947-70E740481C1C}">
                <a14:useLocalDpi xmlns:a14="http://schemas.microsoft.com/office/drawing/2010/main" val="0"/>
              </a:ext>
            </a:extLst>
          </a:blip>
          <a:srcRect l="4676" t="14030" r="3781" b="9838"/>
          <a:stretch/>
        </p:blipFill>
        <p:spPr>
          <a:xfrm>
            <a:off x="4665510" y="1504078"/>
            <a:ext cx="3671851" cy="2445392"/>
          </a:xfrm>
          <a:prstGeom prst="rect">
            <a:avLst/>
          </a:prstGeom>
        </p:spPr>
      </p:pic>
      <p:pic>
        <p:nvPicPr>
          <p:cNvPr id="7" name="图片 6">
            <a:extLst>
              <a:ext uri="{FF2B5EF4-FFF2-40B4-BE49-F238E27FC236}">
                <a16:creationId xmlns:a16="http://schemas.microsoft.com/office/drawing/2014/main" id="{DDF945F9-1AE0-DD90-483F-66094469BB59}"/>
              </a:ext>
            </a:extLst>
          </p:cNvPr>
          <p:cNvPicPr>
            <a:picLocks noChangeAspect="1"/>
          </p:cNvPicPr>
          <p:nvPr/>
        </p:nvPicPr>
        <p:blipFill rotWithShape="1">
          <a:blip r:embed="rId3">
            <a:extLst>
              <a:ext uri="{28A0092B-C50C-407E-A947-70E740481C1C}">
                <a14:useLocalDpi xmlns:a14="http://schemas.microsoft.com/office/drawing/2010/main" val="0"/>
              </a:ext>
            </a:extLst>
          </a:blip>
          <a:srcRect l="28492" t="3861" r="28939" b="3872"/>
          <a:stretch/>
        </p:blipFill>
        <p:spPr>
          <a:xfrm>
            <a:off x="445697" y="4125637"/>
            <a:ext cx="2146503" cy="2605415"/>
          </a:xfrm>
          <a:prstGeom prst="rect">
            <a:avLst/>
          </a:prstGeom>
        </p:spPr>
      </p:pic>
      <p:pic>
        <p:nvPicPr>
          <p:cNvPr id="10242" name="Picture 2">
            <a:extLst>
              <a:ext uri="{FF2B5EF4-FFF2-40B4-BE49-F238E27FC236}">
                <a16:creationId xmlns:a16="http://schemas.microsoft.com/office/drawing/2014/main" id="{4FA38463-A343-70E6-B2AB-1B8E4097DA6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41" r="48859"/>
          <a:stretch/>
        </p:blipFill>
        <p:spPr bwMode="auto">
          <a:xfrm>
            <a:off x="428917" y="1504078"/>
            <a:ext cx="4098175" cy="2481202"/>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EFCACF93-5999-4DF5-3408-83FA0122C02D}"/>
              </a:ext>
            </a:extLst>
          </p:cNvPr>
          <p:cNvSpPr txBox="1"/>
          <p:nvPr/>
        </p:nvSpPr>
        <p:spPr>
          <a:xfrm>
            <a:off x="2733419" y="4425872"/>
            <a:ext cx="5886645" cy="1706878"/>
          </a:xfrm>
          <a:prstGeom prst="rect">
            <a:avLst/>
          </a:prstGeom>
          <a:noFill/>
        </p:spPr>
        <p:txBody>
          <a:bodyPr wrap="square">
            <a:spAutoFit/>
          </a:bodyPr>
          <a:lstStyle/>
          <a:p>
            <a:pPr>
              <a:lnSpc>
                <a:spcPct val="150000"/>
              </a:lnSpc>
            </a:pPr>
            <a:r>
              <a:rPr lang="zh-CN" altLang="en-US" dirty="0">
                <a:latin typeface="Calibri" panose="020F0502020204030204" pitchFamily="34" charset="0"/>
                <a:ea typeface="黑体" panose="02010609060101010101" pitchFamily="49" charset="-122"/>
              </a:rPr>
              <a:t>相较于</a:t>
            </a:r>
            <a:r>
              <a:rPr lang="en-US" altLang="zh-CN" dirty="0">
                <a:latin typeface="Calibri" panose="020F0502020204030204" pitchFamily="34" charset="0"/>
                <a:ea typeface="黑体" panose="02010609060101010101" pitchFamily="49" charset="-122"/>
              </a:rPr>
              <a:t>STM, </a:t>
            </a:r>
            <a:r>
              <a:rPr lang="en-US" altLang="zh-CN" dirty="0">
                <a:solidFill>
                  <a:srgbClr val="3366FF"/>
                </a:solidFill>
                <a:latin typeface="Calibri" panose="020F0502020204030204" pitchFamily="34" charset="0"/>
                <a:ea typeface="黑体" panose="02010609060101010101" pitchFamily="49" charset="-122"/>
              </a:rPr>
              <a:t>AFM</a:t>
            </a:r>
            <a:r>
              <a:rPr lang="zh-CN" altLang="en-US" dirty="0">
                <a:solidFill>
                  <a:srgbClr val="3366FF"/>
                </a:solidFill>
                <a:latin typeface="Calibri" panose="020F0502020204030204" pitchFamily="34" charset="0"/>
                <a:ea typeface="黑体" panose="02010609060101010101" pitchFamily="49" charset="-122"/>
              </a:rPr>
              <a:t>不受样品导电性的限制</a:t>
            </a:r>
            <a:r>
              <a:rPr lang="en-US" altLang="zh-CN" dirty="0">
                <a:latin typeface="Calibri" panose="020F0502020204030204" pitchFamily="34" charset="0"/>
                <a:ea typeface="黑体" panose="02010609060101010101" pitchFamily="49" charset="-122"/>
              </a:rPr>
              <a:t>, </a:t>
            </a:r>
            <a:r>
              <a:rPr lang="zh-CN" altLang="en-US" dirty="0">
                <a:latin typeface="Calibri" panose="020F0502020204030204" pitchFamily="34" charset="0"/>
                <a:ea typeface="黑体" panose="02010609060101010101" pitchFamily="49" charset="-122"/>
              </a:rPr>
              <a:t>同时能够提供更多操纵过程中的力学信息</a:t>
            </a:r>
            <a:r>
              <a:rPr lang="en-US" altLang="zh-CN" dirty="0">
                <a:latin typeface="Calibri" panose="020F0502020204030204" pitchFamily="34" charset="0"/>
                <a:ea typeface="黑体" panose="02010609060101010101" pitchFamily="49" charset="-122"/>
              </a:rPr>
              <a:t>, </a:t>
            </a:r>
            <a:r>
              <a:rPr lang="zh-CN" altLang="en-US" dirty="0">
                <a:latin typeface="Calibri" panose="020F0502020204030204" pitchFamily="34" charset="0"/>
                <a:ea typeface="黑体" panose="02010609060101010101" pitchFamily="49" charset="-122"/>
              </a:rPr>
              <a:t>因而在推断反应机理、操纵机理、分子电荷操纵、单原子识别等许多方面有显著优势</a:t>
            </a:r>
            <a:r>
              <a:rPr lang="en-US" altLang="zh-CN" dirty="0">
                <a:latin typeface="Calibri" panose="020F0502020204030204" pitchFamily="34" charset="0"/>
                <a:ea typeface="黑体" panose="02010609060101010101" pitchFamily="49" charset="-122"/>
              </a:rPr>
              <a:t>, </a:t>
            </a:r>
            <a:r>
              <a:rPr lang="zh-CN" altLang="en-US" dirty="0">
                <a:latin typeface="Calibri" panose="020F0502020204030204" pitchFamily="34" charset="0"/>
                <a:ea typeface="黑体" panose="02010609060101010101" pitchFamily="49" charset="-122"/>
              </a:rPr>
              <a:t>可与</a:t>
            </a:r>
            <a:r>
              <a:rPr lang="en-US" altLang="zh-CN" dirty="0">
                <a:latin typeface="Calibri" panose="020F0502020204030204" pitchFamily="34" charset="0"/>
                <a:ea typeface="黑体" panose="02010609060101010101" pitchFamily="49" charset="-122"/>
              </a:rPr>
              <a:t>STM</a:t>
            </a:r>
            <a:r>
              <a:rPr lang="zh-CN" altLang="en-US" dirty="0">
                <a:latin typeface="Calibri" panose="020F0502020204030204" pitchFamily="34" charset="0"/>
                <a:ea typeface="黑体" panose="02010609060101010101" pitchFamily="49" charset="-122"/>
              </a:rPr>
              <a:t>操纵互为补充</a:t>
            </a:r>
            <a:r>
              <a:rPr lang="en-US" altLang="zh-CN" dirty="0">
                <a:latin typeface="Calibri" panose="020F0502020204030204" pitchFamily="34" charset="0"/>
                <a:ea typeface="黑体" panose="02010609060101010101" pitchFamily="49" charset="-122"/>
              </a:rPr>
              <a:t>. </a:t>
            </a:r>
            <a:endParaRPr lang="zh-CN" altLang="en-US" dirty="0">
              <a:latin typeface="Calibri" panose="020F0502020204030204" pitchFamily="34" charset="0"/>
              <a:ea typeface="黑体" panose="02010609060101010101" pitchFamily="49" charset="-122"/>
            </a:endParaRPr>
          </a:p>
        </p:txBody>
      </p:sp>
      <p:sp>
        <p:nvSpPr>
          <p:cNvPr id="14" name="文本框 13">
            <a:extLst>
              <a:ext uri="{FF2B5EF4-FFF2-40B4-BE49-F238E27FC236}">
                <a16:creationId xmlns:a16="http://schemas.microsoft.com/office/drawing/2014/main" id="{997416E9-7D67-9D39-5D9F-F47724E0E51D}"/>
              </a:ext>
            </a:extLst>
          </p:cNvPr>
          <p:cNvSpPr txBox="1"/>
          <p:nvPr/>
        </p:nvSpPr>
        <p:spPr>
          <a:xfrm>
            <a:off x="286056" y="963611"/>
            <a:ext cx="8571888" cy="400110"/>
          </a:xfrm>
          <a:prstGeom prst="rect">
            <a:avLst/>
          </a:prstGeom>
          <a:noFill/>
        </p:spPr>
        <p:txBody>
          <a:bodyPr wrap="square">
            <a:spAutoFit/>
          </a:bodyPr>
          <a:lstStyle/>
          <a:p>
            <a:r>
              <a:rPr lang="zh-CN" altLang="en-US" sz="2000" dirty="0">
                <a:solidFill>
                  <a:srgbClr val="FF0000"/>
                </a:solidFill>
                <a:latin typeface="Calibri" panose="020F0502020204030204" pitchFamily="34" charset="0"/>
                <a:ea typeface="黑体" panose="02010609060101010101" pitchFamily="49" charset="-122"/>
              </a:rPr>
              <a:t>原子级精确操纵并构造纳米尺度器件是学术界和工业界的重要研究方向</a:t>
            </a:r>
          </a:p>
        </p:txBody>
      </p:sp>
      <p:sp>
        <p:nvSpPr>
          <p:cNvPr id="15" name="文本框 14">
            <a:extLst>
              <a:ext uri="{FF2B5EF4-FFF2-40B4-BE49-F238E27FC236}">
                <a16:creationId xmlns:a16="http://schemas.microsoft.com/office/drawing/2014/main" id="{BF76F9F6-481B-EF99-65EF-6D2D8924FA6B}"/>
              </a:ext>
            </a:extLst>
          </p:cNvPr>
          <p:cNvSpPr txBox="1"/>
          <p:nvPr/>
        </p:nvSpPr>
        <p:spPr>
          <a:xfrm>
            <a:off x="0" y="88854"/>
            <a:ext cx="9143999" cy="584775"/>
          </a:xfrm>
          <a:prstGeom prst="rect">
            <a:avLst/>
          </a:prstGeom>
          <a:noFill/>
        </p:spPr>
        <p:txBody>
          <a:bodyPr wrap="square" rtlCol="0">
            <a:spAutoFit/>
          </a:bodyPr>
          <a:lstStyle/>
          <a:p>
            <a:pPr algn="ctr"/>
            <a:r>
              <a:rPr lang="zh-CN" altLang="en-US" sz="3200" b="1" dirty="0">
                <a:latin typeface="Calibri" panose="020F0502020204030204" pitchFamily="34" charset="0"/>
                <a:ea typeface="黑体" panose="02010609060101010101" pitchFamily="49" charset="-122"/>
                <a:cs typeface="Arial" panose="020B0604020202020204" pitchFamily="34" charset="0"/>
              </a:rPr>
              <a:t>背景</a:t>
            </a:r>
            <a:endParaRPr lang="en-US" altLang="zh-CN" sz="3200" b="1" dirty="0">
              <a:latin typeface="Calibri" panose="020F050202020403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2147032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AA9900A-6CA5-4271-817F-77FF821C66CA}"/>
              </a:ext>
            </a:extLst>
          </p:cNvPr>
          <p:cNvSpPr txBox="1"/>
          <p:nvPr/>
        </p:nvSpPr>
        <p:spPr>
          <a:xfrm>
            <a:off x="0" y="88854"/>
            <a:ext cx="9143999" cy="584775"/>
          </a:xfrm>
          <a:prstGeom prst="rect">
            <a:avLst/>
          </a:prstGeom>
          <a:noFill/>
        </p:spPr>
        <p:txBody>
          <a:bodyPr wrap="square" rtlCol="0">
            <a:spAutoFit/>
          </a:bodyPr>
          <a:lstStyle/>
          <a:p>
            <a:pPr algn="ctr"/>
            <a:r>
              <a:rPr lang="zh-CN" altLang="en-US" sz="3200" b="1" dirty="0">
                <a:latin typeface="Calibri" panose="020F0502020204030204" pitchFamily="34" charset="0"/>
                <a:ea typeface="黑体" panose="02010609060101010101" pitchFamily="49" charset="-122"/>
                <a:cs typeface="Arial" panose="020B0604020202020204" pitchFamily="34" charset="0"/>
              </a:rPr>
              <a:t>目录</a:t>
            </a:r>
            <a:endParaRPr lang="en-US" altLang="zh-CN" sz="3200" b="1" dirty="0">
              <a:latin typeface="Calibri" panose="020F0502020204030204" pitchFamily="34" charset="0"/>
              <a:ea typeface="黑体" panose="02010609060101010101" pitchFamily="49" charset="-122"/>
              <a:cs typeface="Arial" panose="020B0604020202020204" pitchFamily="34" charset="0"/>
            </a:endParaRPr>
          </a:p>
        </p:txBody>
      </p:sp>
      <p:sp>
        <p:nvSpPr>
          <p:cNvPr id="3" name="文本框 2">
            <a:extLst>
              <a:ext uri="{FF2B5EF4-FFF2-40B4-BE49-F238E27FC236}">
                <a16:creationId xmlns:a16="http://schemas.microsoft.com/office/drawing/2014/main" id="{F3E549B6-D346-A0AD-30DD-7050BCE286A2}"/>
              </a:ext>
            </a:extLst>
          </p:cNvPr>
          <p:cNvSpPr txBox="1"/>
          <p:nvPr/>
        </p:nvSpPr>
        <p:spPr>
          <a:xfrm>
            <a:off x="2147580" y="1212209"/>
            <a:ext cx="5490596" cy="3174652"/>
          </a:xfrm>
          <a:prstGeom prst="rect">
            <a:avLst/>
          </a:prstGeom>
          <a:noFill/>
        </p:spPr>
        <p:txBody>
          <a:bodyPr wrap="square" rtlCol="0">
            <a:spAutoFit/>
          </a:bodyPr>
          <a:lstStyle/>
          <a:p>
            <a:pPr marL="457200" indent="-457200">
              <a:lnSpc>
                <a:spcPct val="200000"/>
              </a:lnSpc>
              <a:buFont typeface="Wingdings" panose="05000000000000000000" pitchFamily="2" charset="2"/>
              <a:buChar char="Ø"/>
            </a:pPr>
            <a:r>
              <a:rPr lang="zh-CN" altLang="en-US" sz="2600" dirty="0">
                <a:latin typeface="Calibri" panose="020F0502020204030204" pitchFamily="34" charset="0"/>
                <a:ea typeface="黑体" panose="02010609060101010101" pitchFamily="49" charset="-122"/>
              </a:rPr>
              <a:t>原子力显微术的成像原理</a:t>
            </a:r>
            <a:endParaRPr lang="en-US" altLang="zh-CN" sz="2600" dirty="0">
              <a:latin typeface="Calibri" panose="020F0502020204030204" pitchFamily="34" charset="0"/>
              <a:ea typeface="黑体" panose="02010609060101010101" pitchFamily="49" charset="-122"/>
            </a:endParaRPr>
          </a:p>
          <a:p>
            <a:pPr marL="457200" indent="-457200">
              <a:lnSpc>
                <a:spcPct val="200000"/>
              </a:lnSpc>
              <a:buFont typeface="Wingdings" panose="05000000000000000000" pitchFamily="2" charset="2"/>
              <a:buChar char="Ø"/>
            </a:pPr>
            <a:r>
              <a:rPr lang="zh-CN" altLang="en-US" sz="2600" dirty="0">
                <a:solidFill>
                  <a:schemeClr val="bg1">
                    <a:lumMod val="75000"/>
                  </a:schemeClr>
                </a:solidFill>
                <a:latin typeface="Calibri" panose="020F0502020204030204" pitchFamily="34" charset="0"/>
                <a:ea typeface="黑体" panose="02010609060101010101" pitchFamily="49" charset="-122"/>
              </a:rPr>
              <a:t>室温原子操纵</a:t>
            </a:r>
            <a:endParaRPr lang="en-US" altLang="zh-CN" sz="2600" dirty="0">
              <a:solidFill>
                <a:schemeClr val="bg1">
                  <a:lumMod val="75000"/>
                </a:schemeClr>
              </a:solidFill>
              <a:latin typeface="Calibri" panose="020F0502020204030204" pitchFamily="34" charset="0"/>
              <a:ea typeface="黑体" panose="02010609060101010101" pitchFamily="49" charset="-122"/>
            </a:endParaRPr>
          </a:p>
          <a:p>
            <a:pPr marL="457200" indent="-457200">
              <a:lnSpc>
                <a:spcPct val="200000"/>
              </a:lnSpc>
              <a:buFont typeface="Wingdings" panose="05000000000000000000" pitchFamily="2" charset="2"/>
              <a:buChar char="Ø"/>
            </a:pPr>
            <a:r>
              <a:rPr lang="zh-CN" altLang="en-US" sz="2600" dirty="0">
                <a:solidFill>
                  <a:schemeClr val="bg1">
                    <a:lumMod val="75000"/>
                  </a:schemeClr>
                </a:solidFill>
                <a:latin typeface="Calibri" panose="020F0502020204030204" pitchFamily="34" charset="0"/>
                <a:ea typeface="黑体" panose="02010609060101010101" pitchFamily="49" charset="-122"/>
              </a:rPr>
              <a:t>用</a:t>
            </a:r>
            <a:r>
              <a:rPr lang="en-US" altLang="zh-CN" sz="2600" dirty="0">
                <a:solidFill>
                  <a:schemeClr val="bg1">
                    <a:lumMod val="75000"/>
                  </a:schemeClr>
                </a:solidFill>
                <a:latin typeface="Calibri" panose="020F0502020204030204" pitchFamily="34" charset="0"/>
                <a:ea typeface="黑体" panose="02010609060101010101" pitchFamily="49" charset="-122"/>
              </a:rPr>
              <a:t>AFM</a:t>
            </a:r>
            <a:r>
              <a:rPr lang="zh-CN" altLang="en-US" sz="2600" dirty="0">
                <a:solidFill>
                  <a:schemeClr val="bg1">
                    <a:lumMod val="75000"/>
                  </a:schemeClr>
                </a:solidFill>
                <a:latin typeface="Calibri" panose="020F0502020204030204" pitchFamily="34" charset="0"/>
                <a:ea typeface="黑体" panose="02010609060101010101" pitchFamily="49" charset="-122"/>
              </a:rPr>
              <a:t>表征操纵过程中力的变化</a:t>
            </a:r>
          </a:p>
          <a:p>
            <a:pPr marL="457200" indent="-457200">
              <a:lnSpc>
                <a:spcPct val="200000"/>
              </a:lnSpc>
              <a:buFont typeface="Wingdings" panose="05000000000000000000" pitchFamily="2" charset="2"/>
              <a:buChar char="Ø"/>
            </a:pPr>
            <a:r>
              <a:rPr lang="zh-CN" altLang="en-US" sz="2600" dirty="0">
                <a:solidFill>
                  <a:schemeClr val="bg1">
                    <a:lumMod val="75000"/>
                  </a:schemeClr>
                </a:solidFill>
                <a:latin typeface="Calibri" panose="020F0502020204030204" pitchFamily="34" charset="0"/>
                <a:ea typeface="黑体" panose="02010609060101010101" pitchFamily="49" charset="-122"/>
              </a:rPr>
              <a:t>绝缘基底上的电荷操纵</a:t>
            </a:r>
          </a:p>
        </p:txBody>
      </p:sp>
      <p:sp>
        <p:nvSpPr>
          <p:cNvPr id="4" name="文本框 3">
            <a:extLst>
              <a:ext uri="{FF2B5EF4-FFF2-40B4-BE49-F238E27FC236}">
                <a16:creationId xmlns:a16="http://schemas.microsoft.com/office/drawing/2014/main" id="{AC324520-D0E2-60B5-7165-4CA6E1784E8E}"/>
              </a:ext>
            </a:extLst>
          </p:cNvPr>
          <p:cNvSpPr txBox="1"/>
          <p:nvPr/>
        </p:nvSpPr>
        <p:spPr>
          <a:xfrm>
            <a:off x="312522" y="5056678"/>
            <a:ext cx="8591876" cy="501291"/>
          </a:xfrm>
          <a:prstGeom prst="rect">
            <a:avLst/>
          </a:prstGeom>
          <a:noFill/>
        </p:spPr>
        <p:txBody>
          <a:bodyPr wrap="square">
            <a:spAutoFit/>
          </a:bodyPr>
          <a:lstStyle/>
          <a:p>
            <a:pPr>
              <a:lnSpc>
                <a:spcPct val="150000"/>
              </a:lnSpc>
            </a:pPr>
            <a:r>
              <a:rPr lang="en-US" altLang="zh-CN" sz="2000" dirty="0">
                <a:latin typeface="Calibri" panose="020F0502020204030204" pitchFamily="34" charset="0"/>
                <a:ea typeface="黑体" panose="02010609060101010101" pitchFamily="49" charset="-122"/>
              </a:rPr>
              <a:t>AFM</a:t>
            </a:r>
            <a:r>
              <a:rPr lang="zh-CN" altLang="en-US" sz="2000" dirty="0">
                <a:latin typeface="Calibri" panose="020F0502020204030204" pitchFamily="34" charset="0"/>
                <a:ea typeface="黑体" panose="02010609060101010101" pitchFamily="49" charset="-122"/>
              </a:rPr>
              <a:t>在样品表面形貌表征、化学键分辨成像及局域电荷分布探测的工作原理</a:t>
            </a:r>
          </a:p>
        </p:txBody>
      </p:sp>
    </p:spTree>
    <p:extLst>
      <p:ext uri="{BB962C8B-B14F-4D97-AF65-F5344CB8AC3E}">
        <p14:creationId xmlns:p14="http://schemas.microsoft.com/office/powerpoint/2010/main" val="266467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ABA3566-4522-6B24-4378-21041CAF63B7}"/>
              </a:ext>
            </a:extLst>
          </p:cNvPr>
          <p:cNvSpPr txBox="1"/>
          <p:nvPr/>
        </p:nvSpPr>
        <p:spPr>
          <a:xfrm>
            <a:off x="0" y="88854"/>
            <a:ext cx="9143999" cy="584775"/>
          </a:xfrm>
          <a:prstGeom prst="rect">
            <a:avLst/>
          </a:prstGeom>
          <a:noFill/>
        </p:spPr>
        <p:txBody>
          <a:bodyPr wrap="square" rtlCol="0">
            <a:spAutoFit/>
          </a:bodyPr>
          <a:lstStyle/>
          <a:p>
            <a:pPr algn="ctr"/>
            <a:r>
              <a:rPr lang="en-US" altLang="zh-CN" sz="3200" b="1" dirty="0">
                <a:latin typeface="Calibri" panose="020F0502020204030204" pitchFamily="34" charset="0"/>
                <a:ea typeface="黑体" panose="02010609060101010101" pitchFamily="49" charset="-122"/>
                <a:cs typeface="Arial" panose="020B0604020202020204" pitchFamily="34" charset="0"/>
              </a:rPr>
              <a:t>AFM</a:t>
            </a:r>
            <a:r>
              <a:rPr lang="zh-CN" altLang="en-US" sz="3200" b="1" dirty="0">
                <a:latin typeface="Calibri" panose="020F0502020204030204" pitchFamily="34" charset="0"/>
                <a:ea typeface="黑体" panose="02010609060101010101" pitchFamily="49" charset="-122"/>
                <a:cs typeface="Arial" panose="020B0604020202020204" pitchFamily="34" charset="0"/>
              </a:rPr>
              <a:t>的工作原理</a:t>
            </a:r>
            <a:endParaRPr lang="en-US" altLang="zh-CN" sz="3200" b="1" dirty="0">
              <a:latin typeface="Calibri" panose="020F0502020204030204" pitchFamily="34" charset="0"/>
              <a:ea typeface="黑体" panose="02010609060101010101" pitchFamily="49" charset="-122"/>
              <a:cs typeface="Arial" panose="020B0604020202020204" pitchFamily="34" charset="0"/>
            </a:endParaRPr>
          </a:p>
        </p:txBody>
      </p:sp>
      <p:sp>
        <p:nvSpPr>
          <p:cNvPr id="4" name="文本框 3">
            <a:extLst>
              <a:ext uri="{FF2B5EF4-FFF2-40B4-BE49-F238E27FC236}">
                <a16:creationId xmlns:a16="http://schemas.microsoft.com/office/drawing/2014/main" id="{C2C390B5-AACF-7106-32F3-B7C2E3ABAD79}"/>
              </a:ext>
            </a:extLst>
          </p:cNvPr>
          <p:cNvSpPr txBox="1"/>
          <p:nvPr/>
        </p:nvSpPr>
        <p:spPr>
          <a:xfrm>
            <a:off x="226501" y="901465"/>
            <a:ext cx="8690995" cy="962956"/>
          </a:xfrm>
          <a:prstGeom prst="rect">
            <a:avLst/>
          </a:prstGeom>
          <a:noFill/>
        </p:spPr>
        <p:txBody>
          <a:bodyPr wrap="square">
            <a:spAutoFit/>
          </a:bodyPr>
          <a:lstStyle/>
          <a:p>
            <a:pPr>
              <a:lnSpc>
                <a:spcPct val="150000"/>
              </a:lnSpc>
            </a:pPr>
            <a:r>
              <a:rPr lang="zh-CN" altLang="en-US" sz="2000" dirty="0">
                <a:latin typeface="Calibri" panose="020F0502020204030204" pitchFamily="34" charset="0"/>
                <a:ea typeface="黑体" panose="02010609060101010101" pitchFamily="49" charset="-122"/>
              </a:rPr>
              <a:t>通过探测</a:t>
            </a:r>
            <a:r>
              <a:rPr lang="zh-CN" altLang="en-US" sz="2000" dirty="0">
                <a:solidFill>
                  <a:srgbClr val="FF0000"/>
                </a:solidFill>
                <a:latin typeface="Calibri" panose="020F0502020204030204" pitchFamily="34" charset="0"/>
                <a:ea typeface="黑体" panose="02010609060101010101" pitchFamily="49" charset="-122"/>
              </a:rPr>
              <a:t>针尖</a:t>
            </a:r>
            <a:r>
              <a:rPr lang="en-US" altLang="zh-CN" sz="2000" dirty="0">
                <a:solidFill>
                  <a:srgbClr val="FF0000"/>
                </a:solidFill>
                <a:latin typeface="Calibri" panose="020F0502020204030204" pitchFamily="34" charset="0"/>
                <a:ea typeface="黑体" panose="02010609060101010101" pitchFamily="49" charset="-122"/>
              </a:rPr>
              <a:t>-</a:t>
            </a:r>
            <a:r>
              <a:rPr lang="zh-CN" altLang="en-US" sz="2000" dirty="0">
                <a:solidFill>
                  <a:srgbClr val="FF0000"/>
                </a:solidFill>
                <a:latin typeface="Calibri" panose="020F0502020204030204" pitchFamily="34" charset="0"/>
                <a:ea typeface="黑体" panose="02010609060101010101" pitchFamily="49" charset="-122"/>
              </a:rPr>
              <a:t>样品间的相互作用力</a:t>
            </a:r>
            <a:r>
              <a:rPr lang="zh-CN" altLang="en-US" sz="2000" dirty="0">
                <a:latin typeface="Calibri" panose="020F0502020204030204" pitchFamily="34" charset="0"/>
                <a:ea typeface="黑体" panose="02010609060101010101" pitchFamily="49" charset="-122"/>
              </a:rPr>
              <a:t>来表征样品表面形貌和局域功函数等信息</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不依赖于隧穿电流</a:t>
            </a:r>
            <a:r>
              <a:rPr lang="en-US" altLang="zh-CN" sz="2000" dirty="0">
                <a:latin typeface="Calibri" panose="020F0502020204030204" pitchFamily="34" charset="0"/>
                <a:ea typeface="黑体" panose="02010609060101010101" pitchFamily="49" charset="-122"/>
              </a:rPr>
              <a:t>,</a:t>
            </a:r>
            <a:r>
              <a:rPr lang="zh-CN" altLang="en-US" sz="2000" dirty="0">
                <a:latin typeface="Calibri" panose="020F0502020204030204" pitchFamily="34" charset="0"/>
                <a:ea typeface="黑体" panose="02010609060101010101" pitchFamily="49" charset="-122"/>
              </a:rPr>
              <a:t> </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因此可以探测绝缘基底上的样品</a:t>
            </a:r>
            <a:r>
              <a:rPr lang="en-US" altLang="zh-CN" sz="2000" dirty="0">
                <a:latin typeface="Calibri" panose="020F0502020204030204" pitchFamily="34" charset="0"/>
                <a:ea typeface="黑体" panose="02010609060101010101" pitchFamily="49" charset="-122"/>
              </a:rPr>
              <a:t>.</a:t>
            </a:r>
            <a:endParaRPr lang="zh-CN" altLang="en-US" sz="2000" dirty="0">
              <a:latin typeface="Calibri" panose="020F0502020204030204" pitchFamily="34" charset="0"/>
              <a:ea typeface="黑体" panose="02010609060101010101" pitchFamily="49" charset="-122"/>
            </a:endParaRPr>
          </a:p>
        </p:txBody>
      </p:sp>
      <p:pic>
        <p:nvPicPr>
          <p:cNvPr id="6" name="图片 5">
            <a:extLst>
              <a:ext uri="{FF2B5EF4-FFF2-40B4-BE49-F238E27FC236}">
                <a16:creationId xmlns:a16="http://schemas.microsoft.com/office/drawing/2014/main" id="{BF224F59-FA63-5433-E703-A0CF2EF784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0335" b="49462"/>
          <a:stretch/>
        </p:blipFill>
        <p:spPr>
          <a:xfrm>
            <a:off x="182534" y="1974254"/>
            <a:ext cx="2350404" cy="1766473"/>
          </a:xfrm>
          <a:prstGeom prst="rect">
            <a:avLst/>
          </a:prstGeom>
        </p:spPr>
      </p:pic>
      <p:sp>
        <p:nvSpPr>
          <p:cNvPr id="3" name="左大括号 2">
            <a:extLst>
              <a:ext uri="{FF2B5EF4-FFF2-40B4-BE49-F238E27FC236}">
                <a16:creationId xmlns:a16="http://schemas.microsoft.com/office/drawing/2014/main" id="{DFEFDFE3-396A-0576-321C-5F752E22ADCF}"/>
              </a:ext>
            </a:extLst>
          </p:cNvPr>
          <p:cNvSpPr/>
          <p:nvPr/>
        </p:nvSpPr>
        <p:spPr>
          <a:xfrm>
            <a:off x="2702458" y="2260989"/>
            <a:ext cx="166254" cy="594460"/>
          </a:xfrm>
          <a:prstGeom prst="leftBrace">
            <a:avLst/>
          </a:prstGeom>
          <a:ln w="28575">
            <a:solidFill>
              <a:srgbClr val="DAE3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6F910DFD-6349-7A1B-A953-73FD01C73985}"/>
              </a:ext>
            </a:extLst>
          </p:cNvPr>
          <p:cNvSpPr txBox="1"/>
          <p:nvPr/>
        </p:nvSpPr>
        <p:spPr>
          <a:xfrm>
            <a:off x="2951839" y="1964344"/>
            <a:ext cx="5910207" cy="501291"/>
          </a:xfrm>
          <a:prstGeom prst="rect">
            <a:avLst/>
          </a:prstGeom>
          <a:noFill/>
        </p:spPr>
        <p:txBody>
          <a:bodyPr wrap="square">
            <a:spAutoFit/>
          </a:bodyPr>
          <a:lstStyle/>
          <a:p>
            <a:pPr>
              <a:lnSpc>
                <a:spcPct val="150000"/>
              </a:lnSpc>
            </a:pPr>
            <a:r>
              <a:rPr lang="zh-CN" altLang="en-US" sz="2000" dirty="0">
                <a:latin typeface="Calibri" panose="020F0502020204030204" pitchFamily="34" charset="0"/>
                <a:ea typeface="黑体" panose="02010609060101010101" pitchFamily="49" charset="-122"/>
              </a:rPr>
              <a:t>接触式</a:t>
            </a:r>
            <a:r>
              <a:rPr lang="en-US" altLang="zh-CN" sz="2000" dirty="0">
                <a:latin typeface="Calibri" panose="020F0502020204030204" pitchFamily="34" charset="0"/>
                <a:ea typeface="黑体" panose="02010609060101010101" pitchFamily="49" charset="-122"/>
              </a:rPr>
              <a:t>AFM</a:t>
            </a:r>
            <a:r>
              <a:rPr lang="zh-CN" altLang="en-US" sz="2000" dirty="0">
                <a:latin typeface="Calibri" panose="020F0502020204030204" pitchFamily="34" charset="0"/>
                <a:ea typeface="黑体" panose="02010609060101010101" pitchFamily="49" charset="-122"/>
              </a:rPr>
              <a:t>：利用悬臂的机械形变量作为反馈信号</a:t>
            </a:r>
          </a:p>
        </p:txBody>
      </p:sp>
      <p:sp>
        <p:nvSpPr>
          <p:cNvPr id="7" name="文本框 6">
            <a:extLst>
              <a:ext uri="{FF2B5EF4-FFF2-40B4-BE49-F238E27FC236}">
                <a16:creationId xmlns:a16="http://schemas.microsoft.com/office/drawing/2014/main" id="{5E0B7708-0A02-32B0-1463-245280365695}"/>
              </a:ext>
            </a:extLst>
          </p:cNvPr>
          <p:cNvSpPr txBox="1"/>
          <p:nvPr/>
        </p:nvSpPr>
        <p:spPr>
          <a:xfrm>
            <a:off x="2951839" y="2613917"/>
            <a:ext cx="5910207" cy="501291"/>
          </a:xfrm>
          <a:prstGeom prst="rect">
            <a:avLst/>
          </a:prstGeom>
          <a:noFill/>
        </p:spPr>
        <p:txBody>
          <a:bodyPr wrap="square">
            <a:spAutoFit/>
          </a:bodyPr>
          <a:lstStyle/>
          <a:p>
            <a:pPr>
              <a:lnSpc>
                <a:spcPct val="150000"/>
              </a:lnSpc>
            </a:pPr>
            <a:r>
              <a:rPr lang="zh-CN" altLang="en-US" sz="2000" dirty="0">
                <a:latin typeface="Calibri" panose="020F0502020204030204" pitchFamily="34" charset="0"/>
                <a:ea typeface="黑体" panose="02010609060101010101" pitchFamily="49" charset="-122"/>
              </a:rPr>
              <a:t>非接触式</a:t>
            </a:r>
            <a:r>
              <a:rPr lang="en-US" altLang="zh-CN" sz="2000" dirty="0">
                <a:latin typeface="Calibri" panose="020F0502020204030204" pitchFamily="34" charset="0"/>
                <a:ea typeface="黑体" panose="02010609060101010101" pitchFamily="49" charset="-122"/>
              </a:rPr>
              <a:t>AFM</a:t>
            </a:r>
            <a:r>
              <a:rPr lang="zh-CN" altLang="en-US" sz="2000" dirty="0">
                <a:latin typeface="Calibri" panose="020F0502020204030204" pitchFamily="34" charset="0"/>
                <a:ea typeface="黑体" panose="02010609060101010101" pitchFamily="49" charset="-122"/>
              </a:rPr>
              <a:t>（</a:t>
            </a:r>
            <a:r>
              <a:rPr lang="en-US" altLang="zh-CN" sz="2000" dirty="0">
                <a:latin typeface="Calibri" panose="020F0502020204030204" pitchFamily="34" charset="0"/>
                <a:ea typeface="黑体" panose="02010609060101010101" pitchFamily="49" charset="-122"/>
              </a:rPr>
              <a:t>NC-AFM</a:t>
            </a:r>
            <a:r>
              <a:rPr lang="zh-CN" altLang="en-US" sz="2000" dirty="0">
                <a:latin typeface="Calibri" panose="020F0502020204030204" pitchFamily="34" charset="0"/>
                <a:ea typeface="黑体" panose="02010609060101010101" pitchFamily="49" charset="-122"/>
              </a:rPr>
              <a:t>）：振幅调制和频率调制</a:t>
            </a:r>
          </a:p>
        </p:txBody>
      </p:sp>
      <p:pic>
        <p:nvPicPr>
          <p:cNvPr id="9" name="图形 8" descr="星形 纯色填充">
            <a:extLst>
              <a:ext uri="{FF2B5EF4-FFF2-40B4-BE49-F238E27FC236}">
                <a16:creationId xmlns:a16="http://schemas.microsoft.com/office/drawing/2014/main" id="{8BA39FEC-DECD-04F5-F762-B677E00B53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0112" y="2558219"/>
            <a:ext cx="457200" cy="457200"/>
          </a:xfrm>
          <a:prstGeom prst="rect">
            <a:avLst/>
          </a:prstGeom>
        </p:spPr>
      </p:pic>
      <p:sp>
        <p:nvSpPr>
          <p:cNvPr id="13" name="文本框 12">
            <a:extLst>
              <a:ext uri="{FF2B5EF4-FFF2-40B4-BE49-F238E27FC236}">
                <a16:creationId xmlns:a16="http://schemas.microsoft.com/office/drawing/2014/main" id="{F73D33E6-FF2C-3453-D847-23C60BF0FDA7}"/>
              </a:ext>
            </a:extLst>
          </p:cNvPr>
          <p:cNvSpPr txBox="1"/>
          <p:nvPr/>
        </p:nvSpPr>
        <p:spPr>
          <a:xfrm>
            <a:off x="281949" y="3787311"/>
            <a:ext cx="8580097" cy="501291"/>
          </a:xfrm>
          <a:prstGeom prst="rect">
            <a:avLst/>
          </a:prstGeom>
          <a:noFill/>
        </p:spPr>
        <p:txBody>
          <a:bodyPr wrap="square">
            <a:spAutoFit/>
          </a:bodyPr>
          <a:lstStyle/>
          <a:p>
            <a:pPr>
              <a:lnSpc>
                <a:spcPct val="150000"/>
              </a:lnSpc>
            </a:pPr>
            <a:r>
              <a:rPr lang="en-US" altLang="zh-CN" sz="2000" dirty="0">
                <a:solidFill>
                  <a:srgbClr val="3366FF"/>
                </a:solidFill>
                <a:latin typeface="Calibri" panose="020F0502020204030204" pitchFamily="34" charset="0"/>
                <a:ea typeface="黑体" panose="02010609060101010101" pitchFamily="49" charset="-122"/>
              </a:rPr>
              <a:t>AFM</a:t>
            </a:r>
            <a:r>
              <a:rPr lang="zh-CN" altLang="en-US" sz="2000" dirty="0">
                <a:solidFill>
                  <a:srgbClr val="3366FF"/>
                </a:solidFill>
                <a:latin typeface="Calibri" panose="020F0502020204030204" pitchFamily="34" charset="0"/>
                <a:ea typeface="黑体" panose="02010609060101010101" pitchFamily="49" charset="-122"/>
              </a:rPr>
              <a:t>针尖与基底间的相互作用力</a:t>
            </a:r>
            <a:r>
              <a:rPr lang="en-US" altLang="zh-CN" sz="2000" dirty="0">
                <a:solidFill>
                  <a:srgbClr val="3366FF"/>
                </a:solidFill>
                <a:latin typeface="Calibri" panose="020F0502020204030204" pitchFamily="34" charset="0"/>
                <a:ea typeface="黑体" panose="02010609060101010101" pitchFamily="49" charset="-122"/>
              </a:rPr>
              <a:t>: </a:t>
            </a:r>
            <a:r>
              <a:rPr lang="zh-CN" altLang="en-US" sz="2000" dirty="0">
                <a:solidFill>
                  <a:srgbClr val="3366FF"/>
                </a:solidFill>
                <a:latin typeface="Calibri" panose="020F0502020204030204" pitchFamily="34" charset="0"/>
                <a:ea typeface="黑体" panose="02010609060101010101" pitchFamily="49" charset="-122"/>
              </a:rPr>
              <a:t>范德瓦尔斯力、静电力、泡利排斥力</a:t>
            </a:r>
            <a:endParaRPr lang="en-US" altLang="zh-CN" sz="2000" dirty="0">
              <a:solidFill>
                <a:srgbClr val="3366FF"/>
              </a:solidFill>
              <a:latin typeface="Calibri" panose="020F0502020204030204" pitchFamily="34" charset="0"/>
              <a:ea typeface="黑体" panose="02010609060101010101" pitchFamily="49" charset="-122"/>
            </a:endParaRPr>
          </a:p>
        </p:txBody>
      </p:sp>
      <p:pic>
        <p:nvPicPr>
          <p:cNvPr id="16" name="图片 15">
            <a:extLst>
              <a:ext uri="{FF2B5EF4-FFF2-40B4-BE49-F238E27FC236}">
                <a16:creationId xmlns:a16="http://schemas.microsoft.com/office/drawing/2014/main" id="{E65325B8-CD79-5A89-92CC-F31F0CE974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502" r="1439" b="49462"/>
          <a:stretch/>
        </p:blipFill>
        <p:spPr>
          <a:xfrm>
            <a:off x="281949" y="4361998"/>
            <a:ext cx="6096661" cy="2026945"/>
          </a:xfrm>
          <a:prstGeom prst="rect">
            <a:avLst/>
          </a:prstGeom>
        </p:spPr>
      </p:pic>
      <p:sp>
        <p:nvSpPr>
          <p:cNvPr id="18" name="文本框 17">
            <a:extLst>
              <a:ext uri="{FF2B5EF4-FFF2-40B4-BE49-F238E27FC236}">
                <a16:creationId xmlns:a16="http://schemas.microsoft.com/office/drawing/2014/main" id="{B1B54505-A640-3414-8365-1E661C6EC65C}"/>
              </a:ext>
            </a:extLst>
          </p:cNvPr>
          <p:cNvSpPr txBox="1"/>
          <p:nvPr/>
        </p:nvSpPr>
        <p:spPr>
          <a:xfrm>
            <a:off x="590009" y="6308764"/>
            <a:ext cx="7890633" cy="460382"/>
          </a:xfrm>
          <a:prstGeom prst="rect">
            <a:avLst/>
          </a:prstGeom>
          <a:noFill/>
        </p:spPr>
        <p:txBody>
          <a:bodyPr wrap="square">
            <a:spAutoFit/>
          </a:bodyPr>
          <a:lstStyle/>
          <a:p>
            <a:pPr>
              <a:lnSpc>
                <a:spcPct val="150000"/>
              </a:lnSpc>
            </a:pPr>
            <a:r>
              <a:rPr lang="zh-CN" altLang="en-US" dirty="0">
                <a:latin typeface="Calibri" panose="020F0502020204030204" pitchFamily="34" charset="0"/>
                <a:ea typeface="黑体" panose="02010609060101010101" pitchFamily="49" charset="-122"/>
              </a:rPr>
              <a:t>隧穿电流（红）、短程力（绿）、长程力（蓝）和合力（黑）随距离</a:t>
            </a:r>
            <a:r>
              <a:rPr lang="en-US" altLang="zh-CN" dirty="0">
                <a:latin typeface="Calibri" panose="020F0502020204030204" pitchFamily="34" charset="0"/>
                <a:ea typeface="黑体" panose="02010609060101010101" pitchFamily="49" charset="-122"/>
              </a:rPr>
              <a:t>z</a:t>
            </a:r>
            <a:r>
              <a:rPr lang="zh-CN" altLang="en-US" dirty="0">
                <a:latin typeface="Calibri" panose="020F0502020204030204" pitchFamily="34" charset="0"/>
                <a:ea typeface="黑体" panose="02010609060101010101" pitchFamily="49" charset="-122"/>
              </a:rPr>
              <a:t>的变化</a:t>
            </a:r>
            <a:endParaRPr lang="en-US" altLang="zh-CN" dirty="0">
              <a:latin typeface="Calibri" panose="020F0502020204030204" pitchFamily="34" charset="0"/>
              <a:ea typeface="黑体" panose="02010609060101010101" pitchFamily="49" charset="-122"/>
            </a:endParaRPr>
          </a:p>
        </p:txBody>
      </p:sp>
    </p:spTree>
    <p:extLst>
      <p:ext uri="{BB962C8B-B14F-4D97-AF65-F5344CB8AC3E}">
        <p14:creationId xmlns:p14="http://schemas.microsoft.com/office/powerpoint/2010/main" val="2517731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7">
            <a:extLst>
              <a:ext uri="{FF2B5EF4-FFF2-40B4-BE49-F238E27FC236}">
                <a16:creationId xmlns:a16="http://schemas.microsoft.com/office/drawing/2014/main" id="{C6B724ED-2708-B4D9-4DFB-65745EF8A03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241" r="14759" b="53968"/>
          <a:stretch/>
        </p:blipFill>
        <p:spPr bwMode="auto">
          <a:xfrm>
            <a:off x="317035" y="4756488"/>
            <a:ext cx="5380695" cy="189385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a:extLst>
              <a:ext uri="{FF2B5EF4-FFF2-40B4-BE49-F238E27FC236}">
                <a16:creationId xmlns:a16="http://schemas.microsoft.com/office/drawing/2014/main" id="{2BD7B41E-3FC5-EEBB-ADC2-ACC6DCC05DB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984" t="46168" r="59994" b="5043"/>
          <a:stretch/>
        </p:blipFill>
        <p:spPr bwMode="auto">
          <a:xfrm>
            <a:off x="5946022" y="4728122"/>
            <a:ext cx="1692729" cy="2007352"/>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D216CE3D-7F87-8975-A612-646C95406BEA}"/>
              </a:ext>
            </a:extLst>
          </p:cNvPr>
          <p:cNvSpPr txBox="1"/>
          <p:nvPr/>
        </p:nvSpPr>
        <p:spPr>
          <a:xfrm>
            <a:off x="0" y="88854"/>
            <a:ext cx="9143999" cy="584775"/>
          </a:xfrm>
          <a:prstGeom prst="rect">
            <a:avLst/>
          </a:prstGeom>
          <a:noFill/>
        </p:spPr>
        <p:txBody>
          <a:bodyPr wrap="square" rtlCol="0">
            <a:spAutoFit/>
          </a:bodyPr>
          <a:lstStyle/>
          <a:p>
            <a:pPr algn="ctr"/>
            <a:r>
              <a:rPr lang="en-US" altLang="zh-CN" sz="3200" b="1" dirty="0">
                <a:latin typeface="Calibri" panose="020F0502020204030204" pitchFamily="34" charset="0"/>
                <a:ea typeface="黑体" panose="02010609060101010101" pitchFamily="49" charset="-122"/>
                <a:cs typeface="Arial" panose="020B0604020202020204" pitchFamily="34" charset="0"/>
              </a:rPr>
              <a:t>AFM</a:t>
            </a:r>
            <a:r>
              <a:rPr lang="zh-CN" altLang="en-US" sz="3200" b="1" dirty="0">
                <a:latin typeface="Calibri" panose="020F0502020204030204" pitchFamily="34" charset="0"/>
                <a:ea typeface="黑体" panose="02010609060101010101" pitchFamily="49" charset="-122"/>
                <a:cs typeface="Arial" panose="020B0604020202020204" pitchFamily="34" charset="0"/>
              </a:rPr>
              <a:t>的化学键分辨成像和探测电荷分布</a:t>
            </a:r>
            <a:endParaRPr lang="en-US" altLang="zh-CN" sz="3200" b="1" dirty="0">
              <a:latin typeface="Calibri" panose="020F0502020204030204" pitchFamily="34" charset="0"/>
              <a:ea typeface="黑体" panose="02010609060101010101" pitchFamily="49" charset="-122"/>
              <a:cs typeface="Arial" panose="020B0604020202020204" pitchFamily="34" charset="0"/>
            </a:endParaRPr>
          </a:p>
        </p:txBody>
      </p:sp>
      <p:sp>
        <p:nvSpPr>
          <p:cNvPr id="3" name="矩形: 圆角 2">
            <a:extLst>
              <a:ext uri="{FF2B5EF4-FFF2-40B4-BE49-F238E27FC236}">
                <a16:creationId xmlns:a16="http://schemas.microsoft.com/office/drawing/2014/main" id="{14D0C437-93AF-AAED-B939-25DB335E7C5B}"/>
              </a:ext>
            </a:extLst>
          </p:cNvPr>
          <p:cNvSpPr/>
          <p:nvPr/>
        </p:nvSpPr>
        <p:spPr>
          <a:xfrm>
            <a:off x="112466" y="904621"/>
            <a:ext cx="8930137" cy="2867280"/>
          </a:xfrm>
          <a:prstGeom prst="roundRect">
            <a:avLst/>
          </a:prstGeom>
          <a:noFill/>
          <a:ln w="28575">
            <a:solidFill>
              <a:srgbClr val="DAE3F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1122D8E0-A15C-2982-213B-ABB026AB6445}"/>
                  </a:ext>
                </a:extLst>
              </p:cNvPr>
              <p:cNvSpPr txBox="1"/>
              <p:nvPr/>
            </p:nvSpPr>
            <p:spPr>
              <a:xfrm>
                <a:off x="150383" y="1012237"/>
                <a:ext cx="8796495" cy="400110"/>
              </a:xfrm>
              <a:prstGeom prst="rect">
                <a:avLst/>
              </a:prstGeom>
              <a:noFill/>
            </p:spPr>
            <p:txBody>
              <a:bodyPr wrap="square">
                <a:spAutoFit/>
              </a:bodyPr>
              <a:lstStyle/>
              <a:p>
                <a:pPr algn="ctr"/>
                <a:r>
                  <a:rPr lang="zh-CN" altLang="en-US" sz="2000" dirty="0">
                    <a:solidFill>
                      <a:srgbClr val="FF0000"/>
                    </a:solidFill>
                    <a:latin typeface="Calibri" panose="020F0502020204030204" pitchFamily="34" charset="0"/>
                    <a:ea typeface="黑体" panose="02010609060101010101" pitchFamily="49" charset="-122"/>
                  </a:rPr>
                  <a:t>化学键分辨成像：</a:t>
                </a:r>
                <a:r>
                  <a:rPr lang="zh-CN" altLang="en-US" sz="2000" dirty="0">
                    <a:latin typeface="Calibri" panose="020F0502020204030204" pitchFamily="34" charset="0"/>
                    <a:ea typeface="黑体" panose="02010609060101010101" pitchFamily="49" charset="-122"/>
                  </a:rPr>
                  <a:t>通过定性地比较不同化学键的</a:t>
                </a:r>
                <a14:m>
                  <m:oMath xmlns:m="http://schemas.openxmlformats.org/officeDocument/2006/math">
                    <m:r>
                      <a:rPr lang="en-GB" altLang="zh-CN" sz="2000" i="1" smtClean="0">
                        <a:latin typeface="Cambria Math" panose="02040503050406030204" pitchFamily="18" charset="0"/>
                        <a:ea typeface="Cambria Math" panose="02040503050406030204" pitchFamily="18" charset="0"/>
                      </a:rPr>
                      <m:t>∆</m:t>
                    </m:r>
                    <m:r>
                      <m:rPr>
                        <m:sty m:val="p"/>
                      </m:rPr>
                      <a:rPr lang="en-US" altLang="zh-CN" sz="2000" i="1">
                        <a:latin typeface="Cambria Math" panose="02040503050406030204" pitchFamily="18" charset="0"/>
                        <a:ea typeface="Cambria Math" panose="02040503050406030204" pitchFamily="18" charset="0"/>
                      </a:rPr>
                      <m:t>f</m:t>
                    </m:r>
                  </m:oMath>
                </a14:m>
                <a:r>
                  <a:rPr lang="zh-CN" altLang="en-US" sz="2000" dirty="0">
                    <a:latin typeface="Calibri" panose="020F0502020204030204" pitchFamily="34" charset="0"/>
                    <a:ea typeface="黑体" panose="02010609060101010101" pitchFamily="49" charset="-122"/>
                  </a:rPr>
                  <a:t>大小和表观键长来区分键级</a:t>
                </a:r>
              </a:p>
            </p:txBody>
          </p:sp>
        </mc:Choice>
        <mc:Fallback>
          <p:sp>
            <p:nvSpPr>
              <p:cNvPr id="6" name="文本框 5">
                <a:extLst>
                  <a:ext uri="{FF2B5EF4-FFF2-40B4-BE49-F238E27FC236}">
                    <a16:creationId xmlns:a16="http://schemas.microsoft.com/office/drawing/2014/main" id="{1122D8E0-A15C-2982-213B-ABB026AB6445}"/>
                  </a:ext>
                </a:extLst>
              </p:cNvPr>
              <p:cNvSpPr txBox="1">
                <a:spLocks noRot="1" noChangeAspect="1" noMove="1" noResize="1" noEditPoints="1" noAdjustHandles="1" noChangeArrowheads="1" noChangeShapeType="1" noTextEdit="1"/>
              </p:cNvSpPr>
              <p:nvPr/>
            </p:nvSpPr>
            <p:spPr>
              <a:xfrm>
                <a:off x="150383" y="1012237"/>
                <a:ext cx="8796495" cy="400110"/>
              </a:xfrm>
              <a:prstGeom prst="rect">
                <a:avLst/>
              </a:prstGeom>
              <a:blipFill>
                <a:blip r:embed="rId3"/>
                <a:stretch>
                  <a:fillRect l="-762" t="-12121" r="-624" b="-21212"/>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CB63069A-4D76-BA20-D25D-13B97D4D6617}"/>
              </a:ext>
            </a:extLst>
          </p:cNvPr>
          <p:cNvSpPr txBox="1"/>
          <p:nvPr/>
        </p:nvSpPr>
        <p:spPr>
          <a:xfrm>
            <a:off x="317034" y="4002893"/>
            <a:ext cx="8331665" cy="747512"/>
          </a:xfrm>
          <a:prstGeom prst="rect">
            <a:avLst/>
          </a:prstGeom>
          <a:noFill/>
        </p:spPr>
        <p:txBody>
          <a:bodyPr wrap="square">
            <a:spAutoFit/>
          </a:bodyPr>
          <a:lstStyle/>
          <a:p>
            <a:pPr>
              <a:lnSpc>
                <a:spcPct val="110000"/>
              </a:lnSpc>
            </a:pPr>
            <a:r>
              <a:rPr lang="zh-CN" altLang="en-US" sz="2000" dirty="0">
                <a:solidFill>
                  <a:srgbClr val="FF0000"/>
                </a:solidFill>
                <a:latin typeface="Calibri" panose="020F0502020204030204" pitchFamily="34" charset="0"/>
                <a:ea typeface="黑体" panose="02010609060101010101" pitchFamily="49" charset="-122"/>
              </a:rPr>
              <a:t>探测电荷分布（</a:t>
            </a:r>
            <a:r>
              <a:rPr lang="en-US" altLang="zh-CN" sz="2000" dirty="0">
                <a:solidFill>
                  <a:srgbClr val="FF0000"/>
                </a:solidFill>
                <a:latin typeface="Calibri" panose="020F0502020204030204" pitchFamily="34" charset="0"/>
                <a:ea typeface="黑体" panose="02010609060101010101" pitchFamily="49" charset="-122"/>
              </a:rPr>
              <a:t>KPFM</a:t>
            </a:r>
            <a:r>
              <a:rPr lang="zh-CN" altLang="en-US" sz="2000" dirty="0">
                <a:solidFill>
                  <a:srgbClr val="FF0000"/>
                </a:solidFill>
                <a:latin typeface="Calibri" panose="020F0502020204030204" pitchFamily="34" charset="0"/>
                <a:ea typeface="黑体" panose="02010609060101010101" pitchFamily="49" charset="-122"/>
              </a:rPr>
              <a:t>）</a:t>
            </a:r>
            <a:endParaRPr lang="en-US" altLang="zh-CN" sz="2000" dirty="0">
              <a:solidFill>
                <a:srgbClr val="FF0000"/>
              </a:solidFill>
              <a:latin typeface="Calibri" panose="020F0502020204030204" pitchFamily="34" charset="0"/>
              <a:ea typeface="黑体" panose="02010609060101010101" pitchFamily="49" charset="-122"/>
            </a:endParaRPr>
          </a:p>
          <a:p>
            <a:pPr>
              <a:lnSpc>
                <a:spcPct val="110000"/>
              </a:lnSpc>
            </a:pPr>
            <a:r>
              <a:rPr lang="zh-CN" altLang="en-US" sz="2000" dirty="0">
                <a:latin typeface="Calibri" panose="020F0502020204030204" pitchFamily="34" charset="0"/>
                <a:ea typeface="黑体" panose="02010609060101010101" pitchFamily="49" charset="-122"/>
              </a:rPr>
              <a:t>由于针尖与样品费米能级不同</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会产生电子的转移直至两边费米能级相等</a:t>
            </a:r>
            <a:endParaRPr lang="zh-CN" altLang="en-US" sz="2000" dirty="0"/>
          </a:p>
        </p:txBody>
      </p:sp>
      <p:pic>
        <p:nvPicPr>
          <p:cNvPr id="16386" name="Picture 2">
            <a:extLst>
              <a:ext uri="{FF2B5EF4-FFF2-40B4-BE49-F238E27FC236}">
                <a16:creationId xmlns:a16="http://schemas.microsoft.com/office/drawing/2014/main" id="{BDEFE546-4400-0CF1-4022-D245B047732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006" t="47256" r="5911"/>
          <a:stretch/>
        </p:blipFill>
        <p:spPr bwMode="auto">
          <a:xfrm>
            <a:off x="826903" y="1479704"/>
            <a:ext cx="7239131" cy="1835510"/>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6">
            <a:extLst>
              <a:ext uri="{FF2B5EF4-FFF2-40B4-BE49-F238E27FC236}">
                <a16:creationId xmlns:a16="http://schemas.microsoft.com/office/drawing/2014/main" id="{23068EF9-9D1D-AB75-8558-D75BD4497E19}"/>
              </a:ext>
            </a:extLst>
          </p:cNvPr>
          <p:cNvSpPr txBox="1"/>
          <p:nvPr/>
        </p:nvSpPr>
        <p:spPr>
          <a:xfrm>
            <a:off x="2667582" y="3385973"/>
            <a:ext cx="3664122" cy="369332"/>
          </a:xfrm>
          <a:prstGeom prst="rect">
            <a:avLst/>
          </a:prstGeom>
          <a:noFill/>
        </p:spPr>
        <p:txBody>
          <a:bodyPr wrap="square">
            <a:spAutoFit/>
          </a:bodyPr>
          <a:lstStyle/>
          <a:p>
            <a:r>
              <a:rPr lang="zh-CN" altLang="en-US" dirty="0">
                <a:solidFill>
                  <a:srgbClr val="3366FF"/>
                </a:solidFill>
                <a:latin typeface="Calibri" panose="020F0502020204030204" pitchFamily="34" charset="0"/>
                <a:ea typeface="黑体" panose="02010609060101010101" pitchFamily="49" charset="-122"/>
              </a:rPr>
              <a:t>六苯并蔻的化学键分辨</a:t>
            </a:r>
            <a:r>
              <a:rPr lang="en-US" altLang="zh-CN" dirty="0">
                <a:solidFill>
                  <a:srgbClr val="3366FF"/>
                </a:solidFill>
                <a:latin typeface="Calibri" panose="020F0502020204030204" pitchFamily="34" charset="0"/>
                <a:ea typeface="黑体" panose="02010609060101010101" pitchFamily="49" charset="-122"/>
              </a:rPr>
              <a:t>NC-AFM</a:t>
            </a:r>
            <a:r>
              <a:rPr lang="zh-CN" altLang="en-US" dirty="0">
                <a:solidFill>
                  <a:srgbClr val="3366FF"/>
                </a:solidFill>
                <a:latin typeface="Calibri" panose="020F0502020204030204" pitchFamily="34" charset="0"/>
                <a:ea typeface="黑体" panose="02010609060101010101" pitchFamily="49" charset="-122"/>
              </a:rPr>
              <a:t>图</a:t>
            </a:r>
          </a:p>
        </p:txBody>
      </p:sp>
      <p:sp>
        <p:nvSpPr>
          <p:cNvPr id="19" name="文本框 18">
            <a:extLst>
              <a:ext uri="{FF2B5EF4-FFF2-40B4-BE49-F238E27FC236}">
                <a16:creationId xmlns:a16="http://schemas.microsoft.com/office/drawing/2014/main" id="{9CEFA9BB-F9AC-5525-3BE5-9F7B6741AB59}"/>
              </a:ext>
            </a:extLst>
          </p:cNvPr>
          <p:cNvSpPr txBox="1"/>
          <p:nvPr/>
        </p:nvSpPr>
        <p:spPr>
          <a:xfrm>
            <a:off x="6882110" y="3432139"/>
            <a:ext cx="2078182" cy="276999"/>
          </a:xfrm>
          <a:prstGeom prst="rect">
            <a:avLst/>
          </a:prstGeom>
          <a:noFill/>
        </p:spPr>
        <p:txBody>
          <a:bodyPr wrap="square">
            <a:spAutoFit/>
          </a:bodyPr>
          <a:lstStyle/>
          <a:p>
            <a:r>
              <a:rPr lang="en-GB" altLang="zh-CN" sz="1200" b="0" i="1" dirty="0">
                <a:solidFill>
                  <a:srgbClr val="333333"/>
                </a:solidFill>
                <a:effectLst/>
                <a:latin typeface="Arial" panose="020B0604020202020204" pitchFamily="34" charset="0"/>
              </a:rPr>
              <a:t>Science</a:t>
            </a:r>
            <a:r>
              <a:rPr lang="en-GB" altLang="zh-CN" sz="1200" b="0" i="0" dirty="0">
                <a:solidFill>
                  <a:srgbClr val="333333"/>
                </a:solidFill>
                <a:effectLst/>
                <a:latin typeface="Arial" panose="020B0604020202020204" pitchFamily="34" charset="0"/>
              </a:rPr>
              <a:t> 2012, </a:t>
            </a:r>
            <a:r>
              <a:rPr lang="en-GB" altLang="zh-CN" sz="1200" b="1" i="0" dirty="0">
                <a:solidFill>
                  <a:srgbClr val="333333"/>
                </a:solidFill>
                <a:effectLst/>
                <a:latin typeface="Arial" panose="020B0604020202020204" pitchFamily="34" charset="0"/>
              </a:rPr>
              <a:t>337</a:t>
            </a:r>
            <a:r>
              <a:rPr lang="en-GB" altLang="zh-CN" sz="1200" i="0" dirty="0">
                <a:solidFill>
                  <a:srgbClr val="333333"/>
                </a:solidFill>
                <a:effectLst/>
                <a:latin typeface="Arial" panose="020B0604020202020204" pitchFamily="34" charset="0"/>
              </a:rPr>
              <a:t>,</a:t>
            </a:r>
            <a:r>
              <a:rPr lang="en-GB" altLang="zh-CN" sz="1200" b="0" i="0" dirty="0">
                <a:solidFill>
                  <a:srgbClr val="333333"/>
                </a:solidFill>
                <a:effectLst/>
                <a:latin typeface="Arial" panose="020B0604020202020204" pitchFamily="34" charset="0"/>
              </a:rPr>
              <a:t> 1326</a:t>
            </a:r>
            <a:endParaRPr lang="zh-CN" altLang="en-US" sz="1200" dirty="0"/>
          </a:p>
        </p:txBody>
      </p:sp>
      <p:sp>
        <p:nvSpPr>
          <p:cNvPr id="22" name="矩形: 圆角 21">
            <a:extLst>
              <a:ext uri="{FF2B5EF4-FFF2-40B4-BE49-F238E27FC236}">
                <a16:creationId xmlns:a16="http://schemas.microsoft.com/office/drawing/2014/main" id="{3F77F2A4-25B3-267F-48BB-0B021486CC8D}"/>
              </a:ext>
            </a:extLst>
          </p:cNvPr>
          <p:cNvSpPr/>
          <p:nvPr/>
        </p:nvSpPr>
        <p:spPr>
          <a:xfrm flipV="1">
            <a:off x="101396" y="3885538"/>
            <a:ext cx="8930137" cy="2867280"/>
          </a:xfrm>
          <a:prstGeom prst="roundRect">
            <a:avLst/>
          </a:prstGeom>
          <a:noFill/>
          <a:ln w="28575">
            <a:solidFill>
              <a:srgbClr val="DAE3F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25" name="文本框 24">
            <a:extLst>
              <a:ext uri="{FF2B5EF4-FFF2-40B4-BE49-F238E27FC236}">
                <a16:creationId xmlns:a16="http://schemas.microsoft.com/office/drawing/2014/main" id="{6303B535-F4A5-1641-1E10-9894E7D21B27}"/>
              </a:ext>
            </a:extLst>
          </p:cNvPr>
          <p:cNvSpPr txBox="1"/>
          <p:nvPr/>
        </p:nvSpPr>
        <p:spPr>
          <a:xfrm>
            <a:off x="441170" y="6579878"/>
            <a:ext cx="2128157" cy="286577"/>
          </a:xfrm>
          <a:prstGeom prst="rect">
            <a:avLst/>
          </a:prstGeom>
          <a:noFill/>
        </p:spPr>
        <p:txBody>
          <a:bodyPr wrap="square">
            <a:spAutoFit/>
          </a:bodyPr>
          <a:lstStyle/>
          <a:p>
            <a:r>
              <a:rPr lang="en-GB" altLang="zh-CN" sz="1200" b="0" i="1" dirty="0">
                <a:solidFill>
                  <a:srgbClr val="333333"/>
                </a:solidFill>
                <a:effectLst/>
                <a:latin typeface="Arial" panose="020B0604020202020204" pitchFamily="34" charset="0"/>
              </a:rPr>
              <a:t>Science</a:t>
            </a:r>
            <a:r>
              <a:rPr lang="en-GB" altLang="zh-CN" sz="1200" b="0" i="0" dirty="0">
                <a:solidFill>
                  <a:srgbClr val="333333"/>
                </a:solidFill>
                <a:effectLst/>
                <a:latin typeface="Arial" panose="020B0604020202020204" pitchFamily="34" charset="0"/>
              </a:rPr>
              <a:t> 2009, </a:t>
            </a:r>
            <a:r>
              <a:rPr lang="en-GB" altLang="zh-CN" sz="1200" b="1" i="0" dirty="0">
                <a:solidFill>
                  <a:srgbClr val="333333"/>
                </a:solidFill>
                <a:effectLst/>
                <a:latin typeface="Arial" panose="020B0604020202020204" pitchFamily="34" charset="0"/>
              </a:rPr>
              <a:t>324</a:t>
            </a:r>
            <a:r>
              <a:rPr lang="en-GB" altLang="zh-CN" sz="1200" i="0" dirty="0">
                <a:solidFill>
                  <a:srgbClr val="333333"/>
                </a:solidFill>
                <a:effectLst/>
                <a:latin typeface="Arial" panose="020B0604020202020204" pitchFamily="34" charset="0"/>
              </a:rPr>
              <a:t>,</a:t>
            </a:r>
            <a:r>
              <a:rPr lang="en-GB" altLang="zh-CN" sz="1200" b="0" i="0" dirty="0">
                <a:solidFill>
                  <a:srgbClr val="333333"/>
                </a:solidFill>
                <a:effectLst/>
                <a:latin typeface="Arial" panose="020B0604020202020204" pitchFamily="34" charset="0"/>
              </a:rPr>
              <a:t> 1428</a:t>
            </a:r>
            <a:endParaRPr lang="zh-CN" altLang="en-US" sz="1200" dirty="0"/>
          </a:p>
        </p:txBody>
      </p:sp>
    </p:spTree>
    <p:extLst>
      <p:ext uri="{BB962C8B-B14F-4D97-AF65-F5344CB8AC3E}">
        <p14:creationId xmlns:p14="http://schemas.microsoft.com/office/powerpoint/2010/main" val="2028128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4FE5DDC-FBAE-9830-BD03-77B831035F8C}"/>
              </a:ext>
            </a:extLst>
          </p:cNvPr>
          <p:cNvSpPr txBox="1"/>
          <p:nvPr/>
        </p:nvSpPr>
        <p:spPr>
          <a:xfrm>
            <a:off x="0" y="88854"/>
            <a:ext cx="9143999" cy="584775"/>
          </a:xfrm>
          <a:prstGeom prst="rect">
            <a:avLst/>
          </a:prstGeom>
          <a:noFill/>
        </p:spPr>
        <p:txBody>
          <a:bodyPr wrap="square" rtlCol="0">
            <a:spAutoFit/>
          </a:bodyPr>
          <a:lstStyle/>
          <a:p>
            <a:pPr algn="ctr"/>
            <a:r>
              <a:rPr lang="zh-CN" altLang="en-US" sz="3200" b="1" dirty="0">
                <a:latin typeface="Calibri" panose="020F0502020204030204" pitchFamily="34" charset="0"/>
                <a:ea typeface="黑体" panose="02010609060101010101" pitchFamily="49" charset="-122"/>
                <a:cs typeface="Arial" panose="020B0604020202020204" pitchFamily="34" charset="0"/>
              </a:rPr>
              <a:t> 用</a:t>
            </a:r>
            <a:r>
              <a:rPr lang="en-US" altLang="zh-CN" sz="3200" b="1" dirty="0">
                <a:latin typeface="Calibri" panose="020F0502020204030204" pitchFamily="34" charset="0"/>
                <a:ea typeface="黑体" panose="02010609060101010101" pitchFamily="49" charset="-122"/>
                <a:cs typeface="Arial" panose="020B0604020202020204" pitchFamily="34" charset="0"/>
              </a:rPr>
              <a:t>AFM</a:t>
            </a:r>
            <a:r>
              <a:rPr lang="zh-CN" altLang="en-US" sz="3200" b="1" dirty="0">
                <a:latin typeface="Calibri" panose="020F0502020204030204" pitchFamily="34" charset="0"/>
                <a:ea typeface="黑体" panose="02010609060101010101" pitchFamily="49" charset="-122"/>
                <a:cs typeface="Arial" panose="020B0604020202020204" pitchFamily="34" charset="0"/>
              </a:rPr>
              <a:t>进行原子</a:t>
            </a:r>
            <a:r>
              <a:rPr lang="en-US" altLang="zh-CN" sz="3200" b="1" dirty="0">
                <a:latin typeface="Calibri" panose="020F0502020204030204" pitchFamily="34" charset="0"/>
                <a:ea typeface="黑体" panose="02010609060101010101" pitchFamily="49" charset="-122"/>
                <a:cs typeface="Arial" panose="020B0604020202020204" pitchFamily="34" charset="0"/>
              </a:rPr>
              <a:t>/</a:t>
            </a:r>
            <a:r>
              <a:rPr lang="zh-CN" altLang="en-US" sz="3200" b="1" dirty="0">
                <a:latin typeface="Calibri" panose="020F0502020204030204" pitchFamily="34" charset="0"/>
                <a:ea typeface="黑体" panose="02010609060101010101" pitchFamily="49" charset="-122"/>
                <a:cs typeface="Arial" panose="020B0604020202020204" pitchFamily="34" charset="0"/>
              </a:rPr>
              <a:t>分子操纵</a:t>
            </a:r>
            <a:endParaRPr lang="en-US" altLang="zh-CN" sz="3200" b="1" dirty="0">
              <a:latin typeface="Calibri" panose="020F0502020204030204" pitchFamily="34" charset="0"/>
              <a:ea typeface="黑体" panose="02010609060101010101" pitchFamily="49" charset="-122"/>
              <a:cs typeface="Arial" panose="020B0604020202020204" pitchFamily="34" charset="0"/>
            </a:endParaRPr>
          </a:p>
        </p:txBody>
      </p:sp>
      <p:sp>
        <p:nvSpPr>
          <p:cNvPr id="3" name="文本框 2">
            <a:extLst>
              <a:ext uri="{FF2B5EF4-FFF2-40B4-BE49-F238E27FC236}">
                <a16:creationId xmlns:a16="http://schemas.microsoft.com/office/drawing/2014/main" id="{F6A458EF-7673-0B96-FC9C-04C9BF0FAE41}"/>
              </a:ext>
            </a:extLst>
          </p:cNvPr>
          <p:cNvSpPr txBox="1"/>
          <p:nvPr/>
        </p:nvSpPr>
        <p:spPr>
          <a:xfrm>
            <a:off x="917628" y="891686"/>
            <a:ext cx="7308742" cy="1424621"/>
          </a:xfrm>
          <a:prstGeom prst="rect">
            <a:avLst/>
          </a:prstGeom>
          <a:noFill/>
        </p:spPr>
        <p:txBody>
          <a:bodyPr wrap="square">
            <a:spAutoFit/>
          </a:bodyPr>
          <a:lstStyle/>
          <a:p>
            <a:pPr marL="342900" indent="-342900">
              <a:lnSpc>
                <a:spcPct val="150000"/>
              </a:lnSpc>
              <a:buFont typeface="Wingdings" panose="05000000000000000000" pitchFamily="2" charset="2"/>
              <a:buChar char="ü"/>
            </a:pPr>
            <a:r>
              <a:rPr lang="en-US" altLang="zh-CN" sz="2000" dirty="0">
                <a:latin typeface="Calibri" panose="020F0502020204030204" pitchFamily="34" charset="0"/>
                <a:ea typeface="黑体" panose="02010609060101010101" pitchFamily="49" charset="-122"/>
              </a:rPr>
              <a:t>NC-AFM</a:t>
            </a:r>
            <a:r>
              <a:rPr lang="zh-CN" altLang="en-US" sz="2000" dirty="0">
                <a:latin typeface="Calibri" panose="020F0502020204030204" pitchFamily="34" charset="0"/>
                <a:ea typeface="黑体" panose="02010609060101010101" pitchFamily="49" charset="-122"/>
              </a:rPr>
              <a:t>具有电子</a:t>
            </a:r>
            <a:r>
              <a:rPr lang="en-US" altLang="zh-CN" sz="2000" dirty="0">
                <a:latin typeface="Calibri" panose="020F0502020204030204" pitchFamily="34" charset="0"/>
                <a:ea typeface="黑体" panose="02010609060101010101" pitchFamily="49" charset="-122"/>
              </a:rPr>
              <a:t>/</a:t>
            </a:r>
            <a:r>
              <a:rPr lang="zh-CN" altLang="en-US" sz="2000" dirty="0">
                <a:latin typeface="Calibri" panose="020F0502020204030204" pitchFamily="34" charset="0"/>
                <a:ea typeface="黑体" panose="02010609060101010101" pitchFamily="49" charset="-122"/>
              </a:rPr>
              <a:t>空穴注入能力</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可以用于诱发表面化学反应</a:t>
            </a:r>
            <a:r>
              <a:rPr lang="en-US" altLang="zh-CN" sz="2000" dirty="0">
                <a:latin typeface="Calibri" panose="020F0502020204030204" pitchFamily="34" charset="0"/>
                <a:ea typeface="黑体" panose="02010609060101010101" pitchFamily="49" charset="-122"/>
              </a:rPr>
              <a:t>; </a:t>
            </a:r>
          </a:p>
          <a:p>
            <a:pPr marL="342900" indent="-342900">
              <a:lnSpc>
                <a:spcPct val="150000"/>
              </a:lnSpc>
              <a:buFont typeface="Wingdings" panose="05000000000000000000" pitchFamily="2" charset="2"/>
              <a:buChar char="ü"/>
            </a:pPr>
            <a:r>
              <a:rPr lang="en-US" altLang="zh-CN" sz="2000" dirty="0">
                <a:latin typeface="Calibri" panose="020F0502020204030204" pitchFamily="34" charset="0"/>
                <a:ea typeface="黑体" panose="02010609060101010101" pitchFamily="49" charset="-122"/>
              </a:rPr>
              <a:t>NC-AFM</a:t>
            </a:r>
            <a:r>
              <a:rPr lang="zh-CN" altLang="en-US" sz="2000" dirty="0">
                <a:latin typeface="Calibri" panose="020F0502020204030204" pitchFamily="34" charset="0"/>
                <a:ea typeface="黑体" panose="02010609060101010101" pitchFamily="49" charset="-122"/>
              </a:rPr>
              <a:t>表征可以反映样品的实际形貌</a:t>
            </a:r>
            <a:r>
              <a:rPr lang="en-US" altLang="zh-CN" sz="2000" dirty="0">
                <a:latin typeface="Calibri" panose="020F0502020204030204" pitchFamily="34" charset="0"/>
                <a:ea typeface="黑体" panose="02010609060101010101" pitchFamily="49" charset="-122"/>
              </a:rPr>
              <a:t>;</a:t>
            </a:r>
          </a:p>
          <a:p>
            <a:pPr marL="342900" indent="-342900">
              <a:lnSpc>
                <a:spcPct val="150000"/>
              </a:lnSpc>
              <a:buFont typeface="Wingdings" panose="05000000000000000000" pitchFamily="2" charset="2"/>
              <a:buChar char="ü"/>
            </a:pPr>
            <a:r>
              <a:rPr lang="en-US" altLang="zh-CN" sz="2000" dirty="0">
                <a:latin typeface="Calibri" panose="020F0502020204030204" pitchFamily="34" charset="0"/>
                <a:ea typeface="黑体" panose="02010609060101010101" pitchFamily="49" charset="-122"/>
              </a:rPr>
              <a:t>NC-AFM</a:t>
            </a:r>
            <a:r>
              <a:rPr lang="zh-CN" altLang="en-US" sz="2000" dirty="0">
                <a:latin typeface="Calibri" panose="020F0502020204030204" pitchFamily="34" charset="0"/>
                <a:ea typeface="黑体" panose="02010609060101010101" pitchFamily="49" charset="-122"/>
              </a:rPr>
              <a:t>能够同时获得分子轨道成像及化学键成像</a:t>
            </a:r>
            <a:r>
              <a:rPr lang="en-US" altLang="zh-CN" sz="2000" dirty="0">
                <a:latin typeface="Calibri" panose="020F0502020204030204" pitchFamily="34" charset="0"/>
                <a:ea typeface="黑体" panose="02010609060101010101" pitchFamily="49" charset="-122"/>
              </a:rPr>
              <a:t>. </a:t>
            </a:r>
            <a:endParaRPr lang="zh-CN" altLang="en-US" sz="2000" dirty="0">
              <a:latin typeface="Calibri" panose="020F0502020204030204" pitchFamily="34" charset="0"/>
              <a:ea typeface="黑体" panose="02010609060101010101" pitchFamily="49" charset="-122"/>
            </a:endParaRPr>
          </a:p>
        </p:txBody>
      </p:sp>
      <p:pic>
        <p:nvPicPr>
          <p:cNvPr id="14338" name="Picture 2">
            <a:extLst>
              <a:ext uri="{FF2B5EF4-FFF2-40B4-BE49-F238E27FC236}">
                <a16:creationId xmlns:a16="http://schemas.microsoft.com/office/drawing/2014/main" id="{16445C47-F83E-3795-0896-FB203DB1DC2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497" r="10856"/>
          <a:stretch/>
        </p:blipFill>
        <p:spPr bwMode="auto">
          <a:xfrm>
            <a:off x="640569" y="2403499"/>
            <a:ext cx="4972965" cy="4276389"/>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852EABDD-8F7B-AF65-9677-7D401ECD4770}"/>
              </a:ext>
            </a:extLst>
          </p:cNvPr>
          <p:cNvSpPr txBox="1"/>
          <p:nvPr/>
        </p:nvSpPr>
        <p:spPr>
          <a:xfrm>
            <a:off x="5613534" y="3564699"/>
            <a:ext cx="3386214" cy="962956"/>
          </a:xfrm>
          <a:prstGeom prst="rect">
            <a:avLst/>
          </a:prstGeom>
          <a:noFill/>
        </p:spPr>
        <p:txBody>
          <a:bodyPr wrap="square">
            <a:spAutoFit/>
          </a:bodyPr>
          <a:lstStyle/>
          <a:p>
            <a:pPr>
              <a:lnSpc>
                <a:spcPct val="150000"/>
              </a:lnSpc>
            </a:pPr>
            <a:r>
              <a:rPr lang="zh-CN" altLang="en-US" sz="2000" dirty="0">
                <a:solidFill>
                  <a:srgbClr val="3366FF"/>
                </a:solidFill>
                <a:latin typeface="Calibri" panose="020F0502020204030204" pitchFamily="34" charset="0"/>
                <a:ea typeface="黑体" panose="02010609060101010101" pitchFamily="49" charset="-122"/>
              </a:rPr>
              <a:t>针尖诱导的表面化学反应</a:t>
            </a:r>
            <a:r>
              <a:rPr lang="en-US" altLang="zh-CN" sz="2000" dirty="0">
                <a:solidFill>
                  <a:srgbClr val="3366FF"/>
                </a:solidFill>
                <a:latin typeface="Calibri" panose="020F0502020204030204" pitchFamily="34" charset="0"/>
                <a:ea typeface="黑体" panose="02010609060101010101" pitchFamily="49" charset="-122"/>
              </a:rPr>
              <a:t>:</a:t>
            </a:r>
          </a:p>
          <a:p>
            <a:pPr>
              <a:lnSpc>
                <a:spcPct val="150000"/>
              </a:lnSpc>
            </a:pPr>
            <a:r>
              <a:rPr lang="zh-CN" altLang="en-US" sz="2000" dirty="0">
                <a:solidFill>
                  <a:srgbClr val="3366FF"/>
                </a:solidFill>
                <a:latin typeface="Calibri" panose="020F0502020204030204" pitchFamily="34" charset="0"/>
                <a:ea typeface="黑体" panose="02010609060101010101" pitchFamily="49" charset="-122"/>
              </a:rPr>
              <a:t>前驱体脱羰反应形成环碳</a:t>
            </a:r>
            <a:r>
              <a:rPr lang="en-US" altLang="zh-CN" sz="2000" dirty="0">
                <a:solidFill>
                  <a:srgbClr val="3366FF"/>
                </a:solidFill>
                <a:latin typeface="Calibri" panose="020F0502020204030204" pitchFamily="34" charset="0"/>
                <a:ea typeface="黑体" panose="02010609060101010101" pitchFamily="49" charset="-122"/>
              </a:rPr>
              <a:t>C</a:t>
            </a:r>
            <a:r>
              <a:rPr lang="en-US" altLang="zh-CN" sz="1600" dirty="0">
                <a:solidFill>
                  <a:srgbClr val="3366FF"/>
                </a:solidFill>
                <a:latin typeface="Calibri" panose="020F0502020204030204" pitchFamily="34" charset="0"/>
                <a:ea typeface="黑体" panose="02010609060101010101" pitchFamily="49" charset="-122"/>
              </a:rPr>
              <a:t>18</a:t>
            </a:r>
            <a:endParaRPr lang="zh-CN" altLang="en-US" sz="2000" dirty="0">
              <a:solidFill>
                <a:srgbClr val="3366FF"/>
              </a:solidFill>
              <a:latin typeface="Calibri" panose="020F0502020204030204" pitchFamily="34" charset="0"/>
              <a:ea typeface="黑体" panose="02010609060101010101" pitchFamily="49" charset="-122"/>
            </a:endParaRPr>
          </a:p>
        </p:txBody>
      </p:sp>
      <p:sp>
        <p:nvSpPr>
          <p:cNvPr id="13" name="文本框 12">
            <a:extLst>
              <a:ext uri="{FF2B5EF4-FFF2-40B4-BE49-F238E27FC236}">
                <a16:creationId xmlns:a16="http://schemas.microsoft.com/office/drawing/2014/main" id="{E116E2F7-7FFA-AD9D-D884-47E6F4ECB5F7}"/>
              </a:ext>
            </a:extLst>
          </p:cNvPr>
          <p:cNvSpPr txBox="1"/>
          <p:nvPr/>
        </p:nvSpPr>
        <p:spPr>
          <a:xfrm>
            <a:off x="6378796" y="6492147"/>
            <a:ext cx="2951018" cy="276999"/>
          </a:xfrm>
          <a:prstGeom prst="rect">
            <a:avLst/>
          </a:prstGeom>
          <a:noFill/>
        </p:spPr>
        <p:txBody>
          <a:bodyPr wrap="square">
            <a:spAutoFit/>
          </a:bodyPr>
          <a:lstStyle/>
          <a:p>
            <a:r>
              <a:rPr lang="en-GB" altLang="zh-CN" sz="1200" b="0" i="1" dirty="0">
                <a:solidFill>
                  <a:srgbClr val="333333"/>
                </a:solidFill>
                <a:effectLst/>
                <a:latin typeface="Arial" panose="020B0604020202020204" pitchFamily="34" charset="0"/>
              </a:rPr>
              <a:t>Science</a:t>
            </a:r>
            <a:r>
              <a:rPr lang="en-GB" altLang="zh-CN" sz="1200" b="0" i="0" dirty="0">
                <a:solidFill>
                  <a:srgbClr val="333333"/>
                </a:solidFill>
                <a:effectLst/>
                <a:latin typeface="Arial" panose="020B0604020202020204" pitchFamily="34" charset="0"/>
              </a:rPr>
              <a:t> 2019</a:t>
            </a:r>
            <a:r>
              <a:rPr lang="en-US" altLang="zh-CN" sz="1200" dirty="0">
                <a:solidFill>
                  <a:srgbClr val="333333"/>
                </a:solidFill>
                <a:latin typeface="Arial" panose="020B0604020202020204" pitchFamily="34" charset="0"/>
              </a:rPr>
              <a:t>, </a:t>
            </a:r>
            <a:r>
              <a:rPr lang="en-GB" altLang="zh-CN" sz="1200" b="1" i="0" dirty="0">
                <a:solidFill>
                  <a:srgbClr val="333333"/>
                </a:solidFill>
                <a:effectLst/>
                <a:latin typeface="Arial" panose="020B0604020202020204" pitchFamily="34" charset="0"/>
              </a:rPr>
              <a:t>365,</a:t>
            </a:r>
            <a:r>
              <a:rPr lang="en-GB" altLang="zh-CN" sz="1200" b="0" i="0" dirty="0">
                <a:solidFill>
                  <a:srgbClr val="333333"/>
                </a:solidFill>
                <a:effectLst/>
                <a:latin typeface="Arial" panose="020B0604020202020204" pitchFamily="34" charset="0"/>
              </a:rPr>
              <a:t> 1299</a:t>
            </a:r>
            <a:endParaRPr lang="zh-CN" altLang="en-US" sz="1200" dirty="0"/>
          </a:p>
        </p:txBody>
      </p:sp>
    </p:spTree>
    <p:extLst>
      <p:ext uri="{BB962C8B-B14F-4D97-AF65-F5344CB8AC3E}">
        <p14:creationId xmlns:p14="http://schemas.microsoft.com/office/powerpoint/2010/main" val="574106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AA9900A-6CA5-4271-817F-77FF821C66CA}"/>
              </a:ext>
            </a:extLst>
          </p:cNvPr>
          <p:cNvSpPr txBox="1"/>
          <p:nvPr/>
        </p:nvSpPr>
        <p:spPr>
          <a:xfrm>
            <a:off x="0" y="88854"/>
            <a:ext cx="9143999" cy="584775"/>
          </a:xfrm>
          <a:prstGeom prst="rect">
            <a:avLst/>
          </a:prstGeom>
          <a:noFill/>
        </p:spPr>
        <p:txBody>
          <a:bodyPr wrap="square" rtlCol="0">
            <a:spAutoFit/>
          </a:bodyPr>
          <a:lstStyle/>
          <a:p>
            <a:pPr algn="ctr"/>
            <a:r>
              <a:rPr lang="zh-CN" altLang="en-US" sz="3200" b="1" dirty="0">
                <a:latin typeface="Calibri" panose="020F0502020204030204" pitchFamily="34" charset="0"/>
                <a:ea typeface="黑体" panose="02010609060101010101" pitchFamily="49" charset="-122"/>
                <a:cs typeface="Arial" panose="020B0604020202020204" pitchFamily="34" charset="0"/>
              </a:rPr>
              <a:t>目录</a:t>
            </a:r>
            <a:endParaRPr lang="en-US" altLang="zh-CN" sz="3200" b="1" dirty="0">
              <a:latin typeface="Calibri" panose="020F0502020204030204" pitchFamily="34" charset="0"/>
              <a:ea typeface="黑体" panose="02010609060101010101" pitchFamily="49" charset="-122"/>
              <a:cs typeface="Arial" panose="020B0604020202020204" pitchFamily="34" charset="0"/>
            </a:endParaRPr>
          </a:p>
        </p:txBody>
      </p:sp>
      <p:sp>
        <p:nvSpPr>
          <p:cNvPr id="3" name="文本框 2">
            <a:extLst>
              <a:ext uri="{FF2B5EF4-FFF2-40B4-BE49-F238E27FC236}">
                <a16:creationId xmlns:a16="http://schemas.microsoft.com/office/drawing/2014/main" id="{F3E549B6-D346-A0AD-30DD-7050BCE286A2}"/>
              </a:ext>
            </a:extLst>
          </p:cNvPr>
          <p:cNvSpPr txBox="1"/>
          <p:nvPr/>
        </p:nvSpPr>
        <p:spPr>
          <a:xfrm>
            <a:off x="2147580" y="1212209"/>
            <a:ext cx="5427679" cy="3174652"/>
          </a:xfrm>
          <a:prstGeom prst="rect">
            <a:avLst/>
          </a:prstGeom>
          <a:noFill/>
        </p:spPr>
        <p:txBody>
          <a:bodyPr wrap="square" rtlCol="0">
            <a:spAutoFit/>
          </a:bodyPr>
          <a:lstStyle/>
          <a:p>
            <a:pPr marL="457200" indent="-457200">
              <a:lnSpc>
                <a:spcPct val="200000"/>
              </a:lnSpc>
              <a:buFont typeface="Wingdings" panose="05000000000000000000" pitchFamily="2" charset="2"/>
              <a:buChar char="Ø"/>
            </a:pPr>
            <a:r>
              <a:rPr lang="zh-CN" altLang="en-US" sz="2600" dirty="0">
                <a:solidFill>
                  <a:srgbClr val="A8A8A8"/>
                </a:solidFill>
                <a:latin typeface="Calibri" panose="020F0502020204030204" pitchFamily="34" charset="0"/>
                <a:ea typeface="黑体" panose="02010609060101010101" pitchFamily="49" charset="-122"/>
              </a:rPr>
              <a:t>原子力显微术的成像原理</a:t>
            </a:r>
            <a:endParaRPr lang="en-US" altLang="zh-CN" sz="2600" dirty="0">
              <a:solidFill>
                <a:srgbClr val="A8A8A8"/>
              </a:solidFill>
              <a:latin typeface="Calibri" panose="020F0502020204030204" pitchFamily="34" charset="0"/>
              <a:ea typeface="黑体" panose="02010609060101010101" pitchFamily="49" charset="-122"/>
            </a:endParaRPr>
          </a:p>
          <a:p>
            <a:pPr marL="457200" indent="-457200">
              <a:lnSpc>
                <a:spcPct val="200000"/>
              </a:lnSpc>
              <a:buFont typeface="Wingdings" panose="05000000000000000000" pitchFamily="2" charset="2"/>
              <a:buChar char="Ø"/>
            </a:pPr>
            <a:r>
              <a:rPr lang="zh-CN" altLang="en-US" sz="2600" dirty="0">
                <a:latin typeface="Calibri" panose="020F0502020204030204" pitchFamily="34" charset="0"/>
                <a:ea typeface="黑体" panose="02010609060101010101" pitchFamily="49" charset="-122"/>
              </a:rPr>
              <a:t>室温原子操纵</a:t>
            </a:r>
            <a:endParaRPr lang="en-US" altLang="zh-CN" sz="2600" dirty="0">
              <a:latin typeface="Calibri" panose="020F0502020204030204" pitchFamily="34" charset="0"/>
              <a:ea typeface="黑体" panose="02010609060101010101" pitchFamily="49" charset="-122"/>
            </a:endParaRPr>
          </a:p>
          <a:p>
            <a:pPr marL="457200" indent="-457200">
              <a:lnSpc>
                <a:spcPct val="200000"/>
              </a:lnSpc>
              <a:buFont typeface="Wingdings" panose="05000000000000000000" pitchFamily="2" charset="2"/>
              <a:buChar char="Ø"/>
            </a:pPr>
            <a:r>
              <a:rPr lang="zh-CN" altLang="en-US" sz="2600" dirty="0">
                <a:solidFill>
                  <a:srgbClr val="A8A8A8"/>
                </a:solidFill>
                <a:latin typeface="Calibri" panose="020F0502020204030204" pitchFamily="34" charset="0"/>
                <a:ea typeface="黑体" panose="02010609060101010101" pitchFamily="49" charset="-122"/>
              </a:rPr>
              <a:t>用</a:t>
            </a:r>
            <a:r>
              <a:rPr lang="en-US" altLang="zh-CN" sz="2600" dirty="0">
                <a:solidFill>
                  <a:srgbClr val="A8A8A8"/>
                </a:solidFill>
                <a:latin typeface="Calibri" panose="020F0502020204030204" pitchFamily="34" charset="0"/>
                <a:ea typeface="黑体" panose="02010609060101010101" pitchFamily="49" charset="-122"/>
              </a:rPr>
              <a:t>AFM</a:t>
            </a:r>
            <a:r>
              <a:rPr lang="zh-CN" altLang="en-US" sz="2600" dirty="0">
                <a:solidFill>
                  <a:srgbClr val="A8A8A8"/>
                </a:solidFill>
                <a:latin typeface="Calibri" panose="020F0502020204030204" pitchFamily="34" charset="0"/>
                <a:ea typeface="黑体" panose="02010609060101010101" pitchFamily="49" charset="-122"/>
              </a:rPr>
              <a:t>表征操纵过程中力的变化</a:t>
            </a:r>
          </a:p>
          <a:p>
            <a:pPr marL="457200" indent="-457200">
              <a:lnSpc>
                <a:spcPct val="200000"/>
              </a:lnSpc>
              <a:buFont typeface="Wingdings" panose="05000000000000000000" pitchFamily="2" charset="2"/>
              <a:buChar char="Ø"/>
            </a:pPr>
            <a:r>
              <a:rPr lang="zh-CN" altLang="en-US" sz="2600" dirty="0">
                <a:solidFill>
                  <a:srgbClr val="A8A8A8"/>
                </a:solidFill>
                <a:latin typeface="Calibri" panose="020F0502020204030204" pitchFamily="34" charset="0"/>
                <a:ea typeface="黑体" panose="02010609060101010101" pitchFamily="49" charset="-122"/>
              </a:rPr>
              <a:t>绝缘基底上的电荷操纵</a:t>
            </a:r>
          </a:p>
        </p:txBody>
      </p:sp>
      <p:sp>
        <p:nvSpPr>
          <p:cNvPr id="4" name="文本框 3">
            <a:extLst>
              <a:ext uri="{FF2B5EF4-FFF2-40B4-BE49-F238E27FC236}">
                <a16:creationId xmlns:a16="http://schemas.microsoft.com/office/drawing/2014/main" id="{5CAD8FA5-077E-11B9-B7AB-B9E37C99E643}"/>
              </a:ext>
            </a:extLst>
          </p:cNvPr>
          <p:cNvSpPr txBox="1"/>
          <p:nvPr/>
        </p:nvSpPr>
        <p:spPr>
          <a:xfrm>
            <a:off x="356530" y="5056678"/>
            <a:ext cx="8430938" cy="962956"/>
          </a:xfrm>
          <a:prstGeom prst="rect">
            <a:avLst/>
          </a:prstGeom>
          <a:noFill/>
        </p:spPr>
        <p:txBody>
          <a:bodyPr wrap="square">
            <a:spAutoFit/>
          </a:bodyPr>
          <a:lstStyle/>
          <a:p>
            <a:pPr>
              <a:lnSpc>
                <a:spcPct val="150000"/>
              </a:lnSpc>
            </a:pPr>
            <a:r>
              <a:rPr lang="en-US" altLang="zh-CN" sz="2000" dirty="0">
                <a:latin typeface="Calibri" panose="020F0502020204030204" pitchFamily="34" charset="0"/>
                <a:ea typeface="黑体" panose="02010609060101010101" pitchFamily="49" charset="-122"/>
              </a:rPr>
              <a:t>STM</a:t>
            </a:r>
            <a:r>
              <a:rPr lang="zh-CN" altLang="en-US" sz="2000" dirty="0">
                <a:latin typeface="Calibri" panose="020F0502020204030204" pitchFamily="34" charset="0"/>
                <a:ea typeface="黑体" panose="02010609060101010101" pitchFamily="49" charset="-122"/>
              </a:rPr>
              <a:t>在原子操纵时</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需要减少热噪声和热漂移以提高信噪比</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需要低温环境</a:t>
            </a:r>
            <a:r>
              <a:rPr lang="en-US" altLang="zh-CN" sz="2000" dirty="0">
                <a:latin typeface="Calibri" panose="020F0502020204030204" pitchFamily="34" charset="0"/>
                <a:ea typeface="黑体" panose="02010609060101010101" pitchFamily="49" charset="-122"/>
              </a:rPr>
              <a:t>;</a:t>
            </a:r>
          </a:p>
          <a:p>
            <a:pPr>
              <a:lnSpc>
                <a:spcPct val="150000"/>
              </a:lnSpc>
            </a:pPr>
            <a:r>
              <a:rPr lang="en-US" altLang="zh-CN" sz="2000" dirty="0">
                <a:latin typeface="Calibri" panose="020F0502020204030204" pitchFamily="34" charset="0"/>
                <a:ea typeface="黑体" panose="02010609060101010101" pitchFamily="49" charset="-122"/>
              </a:rPr>
              <a:t>AFM</a:t>
            </a:r>
            <a:r>
              <a:rPr lang="zh-CN" altLang="en-US" sz="2000" dirty="0">
                <a:latin typeface="Calibri" panose="020F0502020204030204" pitchFamily="34" charset="0"/>
                <a:ea typeface="黑体" panose="02010609060101010101" pitchFamily="49" charset="-122"/>
              </a:rPr>
              <a:t>在</a:t>
            </a:r>
            <a:r>
              <a:rPr lang="zh-CN" altLang="en-US" sz="2000" dirty="0">
                <a:solidFill>
                  <a:srgbClr val="FF0000"/>
                </a:solidFill>
                <a:latin typeface="Calibri" panose="020F0502020204030204" pitchFamily="34" charset="0"/>
                <a:ea typeface="黑体" panose="02010609060101010101" pitchFamily="49" charset="-122"/>
              </a:rPr>
              <a:t>室温</a:t>
            </a:r>
            <a:r>
              <a:rPr lang="zh-CN" altLang="en-US" sz="2000" dirty="0">
                <a:latin typeface="Calibri" panose="020F0502020204030204" pitchFamily="34" charset="0"/>
                <a:ea typeface="黑体" panose="02010609060101010101" pitchFamily="49" charset="-122"/>
              </a:rPr>
              <a:t>条件下可以在</a:t>
            </a:r>
            <a:r>
              <a:rPr lang="en-US" altLang="zh-CN" sz="2000" dirty="0">
                <a:latin typeface="Calibri" panose="020F0502020204030204" pitchFamily="34" charset="0"/>
                <a:ea typeface="黑体" panose="02010609060101010101" pitchFamily="49" charset="-122"/>
              </a:rPr>
              <a:t>Si, Ge</a:t>
            </a:r>
            <a:r>
              <a:rPr lang="zh-CN" altLang="en-US" sz="2000" dirty="0">
                <a:latin typeface="Calibri" panose="020F0502020204030204" pitchFamily="34" charset="0"/>
                <a:ea typeface="黑体" panose="02010609060101010101" pitchFamily="49" charset="-122"/>
              </a:rPr>
              <a:t>等半导体表面得到原子级高分辨成像</a:t>
            </a:r>
            <a:r>
              <a:rPr lang="en-US" altLang="zh-CN" sz="2000" dirty="0">
                <a:latin typeface="Calibri" panose="020F0502020204030204" pitchFamily="34" charset="0"/>
                <a:ea typeface="黑体" panose="02010609060101010101" pitchFamily="49" charset="-122"/>
              </a:rPr>
              <a:t>.</a:t>
            </a:r>
            <a:endParaRPr lang="zh-CN" altLang="en-US" sz="2000" dirty="0">
              <a:latin typeface="Calibri" panose="020F0502020204030204" pitchFamily="34" charset="0"/>
              <a:ea typeface="黑体" panose="02010609060101010101" pitchFamily="49" charset="-122"/>
            </a:endParaRPr>
          </a:p>
        </p:txBody>
      </p:sp>
    </p:spTree>
    <p:extLst>
      <p:ext uri="{BB962C8B-B14F-4D97-AF65-F5344CB8AC3E}">
        <p14:creationId xmlns:p14="http://schemas.microsoft.com/office/powerpoint/2010/main" val="2214451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BAC0722-BFDF-E862-B86A-3C85D162A6C3}"/>
              </a:ext>
            </a:extLst>
          </p:cNvPr>
          <p:cNvSpPr txBox="1"/>
          <p:nvPr/>
        </p:nvSpPr>
        <p:spPr>
          <a:xfrm>
            <a:off x="0" y="88854"/>
            <a:ext cx="9143999" cy="584775"/>
          </a:xfrm>
          <a:prstGeom prst="rect">
            <a:avLst/>
          </a:prstGeom>
          <a:noFill/>
        </p:spPr>
        <p:txBody>
          <a:bodyPr wrap="square" rtlCol="0">
            <a:spAutoFit/>
          </a:bodyPr>
          <a:lstStyle/>
          <a:p>
            <a:pPr algn="ctr"/>
            <a:r>
              <a:rPr lang="en-US" altLang="zh-CN" sz="3200" b="1" dirty="0">
                <a:latin typeface="Calibri" panose="020F0502020204030204" pitchFamily="34" charset="0"/>
                <a:ea typeface="黑体" panose="02010609060101010101" pitchFamily="49" charset="-122"/>
                <a:cs typeface="Arial" panose="020B0604020202020204" pitchFamily="34" charset="0"/>
              </a:rPr>
              <a:t>AFM</a:t>
            </a:r>
            <a:r>
              <a:rPr lang="zh-CN" altLang="en-US" sz="3200" b="1" dirty="0">
                <a:latin typeface="Calibri" panose="020F0502020204030204" pitchFamily="34" charset="0"/>
                <a:ea typeface="黑体" panose="02010609060101010101" pitchFamily="49" charset="-122"/>
                <a:cs typeface="Arial" panose="020B0604020202020204" pitchFamily="34" charset="0"/>
              </a:rPr>
              <a:t>在半导体表面对原子的横向操纵</a:t>
            </a:r>
            <a:endParaRPr lang="en-US" altLang="zh-CN" sz="3200" b="1" dirty="0">
              <a:latin typeface="Calibri" panose="020F0502020204030204" pitchFamily="34" charset="0"/>
              <a:ea typeface="黑体" panose="02010609060101010101" pitchFamily="49" charset="-122"/>
              <a:cs typeface="Arial" panose="020B0604020202020204" pitchFamily="34" charset="0"/>
            </a:endParaRPr>
          </a:p>
        </p:txBody>
      </p:sp>
      <p:pic>
        <p:nvPicPr>
          <p:cNvPr id="1026" name="Picture 2" descr="Figure 3">
            <a:extLst>
              <a:ext uri="{FF2B5EF4-FFF2-40B4-BE49-F238E27FC236}">
                <a16:creationId xmlns:a16="http://schemas.microsoft.com/office/drawing/2014/main" id="{AF07F3E7-EBC1-2FE2-9461-7027DFB355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18" t="8353" r="12294" b="6173"/>
          <a:stretch/>
        </p:blipFill>
        <p:spPr bwMode="auto">
          <a:xfrm>
            <a:off x="443137" y="3937270"/>
            <a:ext cx="2263804" cy="15339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E504CA9A-BFF1-F406-1452-6E3DC44E1CC1}"/>
              </a:ext>
            </a:extLst>
          </p:cNvPr>
          <p:cNvSpPr txBox="1"/>
          <p:nvPr/>
        </p:nvSpPr>
        <p:spPr>
          <a:xfrm>
            <a:off x="3137476" y="2261758"/>
            <a:ext cx="5775820" cy="4507388"/>
          </a:xfrm>
          <a:prstGeom prst="rect">
            <a:avLst/>
          </a:prstGeom>
          <a:noFill/>
        </p:spPr>
        <p:txBody>
          <a:bodyPr wrap="square">
            <a:spAutoFit/>
          </a:bodyPr>
          <a:lstStyle/>
          <a:p>
            <a:pPr algn="l">
              <a:lnSpc>
                <a:spcPct val="150000"/>
              </a:lnSpc>
            </a:pPr>
            <a:r>
              <a:rPr lang="en-US" altLang="zh-CN" sz="2000" dirty="0">
                <a:latin typeface="Calibri" panose="020F0502020204030204" pitchFamily="34" charset="0"/>
                <a:ea typeface="黑体" panose="02010609060101010101" pitchFamily="49" charset="-122"/>
              </a:rPr>
              <a:t>2005</a:t>
            </a:r>
            <a:r>
              <a:rPr lang="zh-CN" altLang="en-US" sz="2000" dirty="0">
                <a:latin typeface="Calibri" panose="020F0502020204030204" pitchFamily="34" charset="0"/>
                <a:ea typeface="黑体" panose="02010609060101010101" pitchFamily="49" charset="-122"/>
              </a:rPr>
              <a:t>年</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第一次在室温下实现用</a:t>
            </a:r>
            <a:r>
              <a:rPr lang="en-US" altLang="zh-CN" sz="2000" dirty="0">
                <a:latin typeface="Calibri" panose="020F0502020204030204" pitchFamily="34" charset="0"/>
                <a:ea typeface="黑体" panose="02010609060101010101" pitchFamily="49" charset="-122"/>
              </a:rPr>
              <a:t>AFM</a:t>
            </a:r>
            <a:r>
              <a:rPr lang="zh-CN" altLang="en-US" sz="2000" dirty="0">
                <a:latin typeface="Calibri" panose="020F0502020204030204" pitchFamily="34" charset="0"/>
                <a:ea typeface="黑体" panose="02010609060101010101" pitchFamily="49" charset="-122"/>
              </a:rPr>
              <a:t>横向操纵原子</a:t>
            </a:r>
            <a:r>
              <a:rPr lang="en-US" altLang="zh-CN" sz="2000" dirty="0">
                <a:latin typeface="Calibri" panose="020F0502020204030204" pitchFamily="34" charset="0"/>
                <a:ea typeface="黑体" panose="02010609060101010101" pitchFamily="49" charset="-122"/>
              </a:rPr>
              <a:t> </a:t>
            </a:r>
          </a:p>
          <a:p>
            <a:pPr algn="l">
              <a:lnSpc>
                <a:spcPct val="150000"/>
              </a:lnSpc>
              <a:spcBef>
                <a:spcPts val="1200"/>
              </a:spcBef>
            </a:pPr>
            <a:r>
              <a:rPr lang="zh-CN" altLang="en-US" sz="2000" dirty="0">
                <a:solidFill>
                  <a:srgbClr val="FF0000"/>
                </a:solidFill>
                <a:latin typeface="Calibri" panose="020F0502020204030204" pitchFamily="34" charset="0"/>
                <a:ea typeface="黑体" panose="02010609060101010101" pitchFamily="49" charset="-122"/>
              </a:rPr>
              <a:t>机制：</a:t>
            </a:r>
            <a:endParaRPr lang="en-US" altLang="zh-CN" sz="2000" dirty="0">
              <a:solidFill>
                <a:srgbClr val="FF0000"/>
              </a:solidFill>
              <a:latin typeface="Calibri" panose="020F0502020204030204" pitchFamily="34" charset="0"/>
              <a:ea typeface="黑体" panose="02010609060101010101" pitchFamily="49" charset="-122"/>
            </a:endParaRPr>
          </a:p>
          <a:p>
            <a:pPr algn="l">
              <a:lnSpc>
                <a:spcPct val="150000"/>
              </a:lnSpc>
            </a:pPr>
            <a:r>
              <a:rPr lang="en-US" altLang="zh-CN" sz="2000" dirty="0">
                <a:latin typeface="Calibri" panose="020F0502020204030204" pitchFamily="34" charset="0"/>
                <a:ea typeface="黑体" panose="02010609060101010101" pitchFamily="49" charset="-122"/>
              </a:rPr>
              <a:t>AFM</a:t>
            </a:r>
            <a:r>
              <a:rPr lang="zh-CN" altLang="en-US" sz="2000" dirty="0">
                <a:latin typeface="Calibri" panose="020F0502020204030204" pitchFamily="34" charset="0"/>
                <a:ea typeface="黑体" panose="02010609060101010101" pitchFamily="49" charset="-122"/>
              </a:rPr>
              <a:t>针尖与</a:t>
            </a:r>
            <a:r>
              <a:rPr lang="en-US" altLang="zh-CN" sz="2000" dirty="0">
                <a:latin typeface="Calibri" panose="020F0502020204030204" pitchFamily="34" charset="0"/>
                <a:ea typeface="黑体" panose="02010609060101010101" pitchFamily="49" charset="-122"/>
              </a:rPr>
              <a:t>Sn</a:t>
            </a:r>
            <a:r>
              <a:rPr lang="zh-CN" altLang="en-US" sz="2000" dirty="0">
                <a:latin typeface="Calibri" panose="020F0502020204030204" pitchFamily="34" charset="0"/>
                <a:ea typeface="黑体" panose="02010609060101010101" pitchFamily="49" charset="-122"/>
              </a:rPr>
              <a:t>原子有更强的吸引相互作用（更亮）</a:t>
            </a:r>
            <a:r>
              <a:rPr lang="en-US" altLang="zh-CN" sz="2000" dirty="0">
                <a:latin typeface="Calibri" panose="020F0502020204030204" pitchFamily="34" charset="0"/>
                <a:ea typeface="黑体" panose="02010609060101010101" pitchFamily="49" charset="-122"/>
              </a:rPr>
              <a:t>, </a:t>
            </a:r>
          </a:p>
          <a:p>
            <a:pPr algn="l">
              <a:lnSpc>
                <a:spcPct val="150000"/>
              </a:lnSpc>
            </a:pPr>
            <a:r>
              <a:rPr lang="zh-CN" altLang="en-US" sz="2000" dirty="0">
                <a:latin typeface="Calibri" panose="020F0502020204030204" pitchFamily="34" charset="0"/>
                <a:ea typeface="黑体" panose="02010609060101010101" pitchFamily="49" charset="-122"/>
              </a:rPr>
              <a:t>通过扫描诱导</a:t>
            </a:r>
            <a:r>
              <a:rPr lang="en-US" altLang="zh-CN" sz="2000" dirty="0">
                <a:latin typeface="Calibri" panose="020F0502020204030204" pitchFamily="34" charset="0"/>
                <a:ea typeface="黑体" panose="02010609060101010101" pitchFamily="49" charset="-122"/>
              </a:rPr>
              <a:t>Sn</a:t>
            </a:r>
            <a:r>
              <a:rPr lang="zh-CN" altLang="en-US" sz="2000" dirty="0">
                <a:latin typeface="Calibri" panose="020F0502020204030204" pitchFamily="34" charset="0"/>
                <a:ea typeface="黑体" panose="02010609060101010101" pitchFamily="49" charset="-122"/>
              </a:rPr>
              <a:t>原子定向扩散到邻近吸附位置</a:t>
            </a:r>
            <a:endParaRPr lang="en-US" altLang="zh-CN" sz="2000" dirty="0">
              <a:latin typeface="Calibri" panose="020F0502020204030204" pitchFamily="34" charset="0"/>
              <a:ea typeface="黑体" panose="02010609060101010101" pitchFamily="49" charset="-122"/>
            </a:endParaRPr>
          </a:p>
          <a:p>
            <a:pPr algn="l">
              <a:lnSpc>
                <a:spcPct val="150000"/>
              </a:lnSpc>
              <a:spcBef>
                <a:spcPts val="1200"/>
              </a:spcBef>
            </a:pPr>
            <a:r>
              <a:rPr lang="zh-CN" altLang="en-US" sz="2000" dirty="0">
                <a:solidFill>
                  <a:srgbClr val="FF0000"/>
                </a:solidFill>
                <a:latin typeface="Calibri" panose="020F0502020204030204" pitchFamily="34" charset="0"/>
                <a:ea typeface="黑体" panose="02010609060101010101" pitchFamily="49" charset="-122"/>
              </a:rPr>
              <a:t>首次表明：</a:t>
            </a:r>
            <a:endParaRPr lang="en-US" altLang="zh-CN" sz="2000" dirty="0">
              <a:solidFill>
                <a:srgbClr val="FF0000"/>
              </a:solidFill>
              <a:latin typeface="Calibri" panose="020F0502020204030204" pitchFamily="34" charset="0"/>
              <a:ea typeface="黑体" panose="02010609060101010101" pitchFamily="49" charset="-122"/>
            </a:endParaRPr>
          </a:p>
          <a:p>
            <a:pPr algn="l">
              <a:lnSpc>
                <a:spcPct val="150000"/>
              </a:lnSpc>
            </a:pPr>
            <a:r>
              <a:rPr lang="zh-CN" altLang="en-US" sz="2000" dirty="0">
                <a:latin typeface="Calibri" panose="020F0502020204030204" pitchFamily="34" charset="0"/>
                <a:ea typeface="黑体" panose="02010609060101010101" pitchFamily="49" charset="-122"/>
              </a:rPr>
              <a:t>利用半导体针尖尖端和表面之间的吸引相互作用力</a:t>
            </a:r>
            <a:r>
              <a:rPr lang="en-US" altLang="zh-CN" sz="2000" dirty="0">
                <a:latin typeface="Calibri" panose="020F0502020204030204" pitchFamily="34" charset="0"/>
                <a:ea typeface="黑体" panose="02010609060101010101" pitchFamily="49" charset="-122"/>
              </a:rPr>
              <a:t>, NC-AFM</a:t>
            </a:r>
            <a:r>
              <a:rPr lang="zh-CN" altLang="en-US" sz="2000" dirty="0">
                <a:latin typeface="Calibri" panose="020F0502020204030204" pitchFamily="34" charset="0"/>
                <a:ea typeface="黑体" panose="02010609060101010101" pitchFamily="49" charset="-122"/>
              </a:rPr>
              <a:t>技术能够横向操纵表面上的单个原子</a:t>
            </a:r>
            <a:r>
              <a:rPr lang="en-US" altLang="zh-CN" sz="2000" dirty="0">
                <a:latin typeface="Calibri" panose="020F0502020204030204" pitchFamily="34" charset="0"/>
                <a:ea typeface="黑体" panose="02010609060101010101" pitchFamily="49" charset="-122"/>
              </a:rPr>
              <a:t>, </a:t>
            </a:r>
            <a:r>
              <a:rPr lang="zh-CN" altLang="en-US" sz="2000" dirty="0">
                <a:latin typeface="Calibri" panose="020F0502020204030204" pitchFamily="34" charset="0"/>
                <a:ea typeface="黑体" panose="02010609060101010101" pitchFamily="49" charset="-122"/>
              </a:rPr>
              <a:t>在室温下逐个操纵原子</a:t>
            </a:r>
            <a:r>
              <a:rPr lang="zh-CN" altLang="en-US" sz="2000" dirty="0">
                <a:solidFill>
                  <a:srgbClr val="FF0000"/>
                </a:solidFill>
                <a:latin typeface="Calibri" panose="020F0502020204030204" pitchFamily="34" charset="0"/>
                <a:ea typeface="黑体" panose="02010609060101010101" pitchFamily="49" charset="-122"/>
              </a:rPr>
              <a:t>创建人造原子结构</a:t>
            </a:r>
            <a:r>
              <a:rPr lang="en-US" altLang="zh-CN" sz="2000" dirty="0">
                <a:latin typeface="Calibri" panose="020F0502020204030204" pitchFamily="34" charset="0"/>
                <a:ea typeface="黑体" panose="02010609060101010101" pitchFamily="49" charset="-122"/>
              </a:rPr>
              <a:t>.</a:t>
            </a:r>
          </a:p>
          <a:p>
            <a:pPr algn="l">
              <a:lnSpc>
                <a:spcPct val="150000"/>
              </a:lnSpc>
            </a:pPr>
            <a:endParaRPr lang="en-US" altLang="zh-CN" sz="2000" dirty="0">
              <a:latin typeface="Calibri" panose="020F0502020204030204" pitchFamily="34" charset="0"/>
              <a:ea typeface="黑体" panose="02010609060101010101" pitchFamily="49" charset="-122"/>
            </a:endParaRPr>
          </a:p>
        </p:txBody>
      </p:sp>
      <p:sp>
        <p:nvSpPr>
          <p:cNvPr id="11" name="文本框 10">
            <a:extLst>
              <a:ext uri="{FF2B5EF4-FFF2-40B4-BE49-F238E27FC236}">
                <a16:creationId xmlns:a16="http://schemas.microsoft.com/office/drawing/2014/main" id="{2DD72DC9-7C70-F676-4B55-EF51061278BB}"/>
              </a:ext>
            </a:extLst>
          </p:cNvPr>
          <p:cNvSpPr txBox="1"/>
          <p:nvPr/>
        </p:nvSpPr>
        <p:spPr>
          <a:xfrm>
            <a:off x="6306017" y="6511448"/>
            <a:ext cx="2129114" cy="276999"/>
          </a:xfrm>
          <a:prstGeom prst="rect">
            <a:avLst/>
          </a:prstGeom>
          <a:noFill/>
        </p:spPr>
        <p:txBody>
          <a:bodyPr wrap="square">
            <a:spAutoFit/>
          </a:bodyPr>
          <a:lstStyle/>
          <a:p>
            <a:r>
              <a:rPr lang="fr-FR" altLang="zh-CN" sz="1200" i="1" dirty="0"/>
              <a:t>Nature Materials </a:t>
            </a:r>
            <a:r>
              <a:rPr lang="fr-FR" altLang="zh-CN" sz="1200" dirty="0"/>
              <a:t>2005, </a:t>
            </a:r>
            <a:r>
              <a:rPr lang="fr-FR" altLang="zh-CN" sz="1200" b="1" dirty="0"/>
              <a:t>4,</a:t>
            </a:r>
            <a:r>
              <a:rPr lang="fr-FR" altLang="zh-CN" sz="1200" dirty="0"/>
              <a:t> 156</a:t>
            </a:r>
            <a:endParaRPr lang="zh-CN" altLang="en-US" sz="1200" dirty="0"/>
          </a:p>
        </p:txBody>
      </p:sp>
      <p:sp>
        <p:nvSpPr>
          <p:cNvPr id="29" name="文本框 28">
            <a:extLst>
              <a:ext uri="{FF2B5EF4-FFF2-40B4-BE49-F238E27FC236}">
                <a16:creationId xmlns:a16="http://schemas.microsoft.com/office/drawing/2014/main" id="{33506154-3642-A884-7D1B-EFA176F982D2}"/>
              </a:ext>
            </a:extLst>
          </p:cNvPr>
          <p:cNvSpPr txBox="1"/>
          <p:nvPr/>
        </p:nvSpPr>
        <p:spPr>
          <a:xfrm>
            <a:off x="230704" y="3444410"/>
            <a:ext cx="2902591" cy="369332"/>
          </a:xfrm>
          <a:prstGeom prst="rect">
            <a:avLst/>
          </a:prstGeom>
          <a:noFill/>
        </p:spPr>
        <p:txBody>
          <a:bodyPr wrap="square">
            <a:spAutoFit/>
          </a:bodyPr>
          <a:lstStyle/>
          <a:p>
            <a:r>
              <a:rPr lang="en-US" altLang="zh-CN" sz="1800" dirty="0">
                <a:solidFill>
                  <a:srgbClr val="3366FF"/>
                </a:solidFill>
                <a:latin typeface="Calibri" panose="020F0502020204030204" pitchFamily="34" charset="0"/>
                <a:ea typeface="黑体" panose="02010609060101010101" pitchFamily="49" charset="-122"/>
              </a:rPr>
              <a:t>Sn</a:t>
            </a:r>
            <a:r>
              <a:rPr lang="zh-CN" altLang="en-US" sz="1800" dirty="0">
                <a:solidFill>
                  <a:srgbClr val="3366FF"/>
                </a:solidFill>
                <a:latin typeface="Calibri" panose="020F0502020204030204" pitchFamily="34" charset="0"/>
                <a:ea typeface="黑体" panose="02010609060101010101" pitchFamily="49" charset="-122"/>
              </a:rPr>
              <a:t>吸附的</a:t>
            </a:r>
            <a:r>
              <a:rPr lang="en-US" altLang="zh-CN" sz="1800" dirty="0">
                <a:solidFill>
                  <a:srgbClr val="3366FF"/>
                </a:solidFill>
                <a:latin typeface="Calibri" panose="020F0502020204030204" pitchFamily="34" charset="0"/>
                <a:ea typeface="黑体" panose="02010609060101010101" pitchFamily="49" charset="-122"/>
              </a:rPr>
              <a:t>Ge(111)-c(2 × 8)</a:t>
            </a:r>
            <a:endParaRPr lang="zh-CN" altLang="en-US" dirty="0"/>
          </a:p>
        </p:txBody>
      </p:sp>
      <p:pic>
        <p:nvPicPr>
          <p:cNvPr id="1031" name="Picture 7" descr="Figure 1">
            <a:extLst>
              <a:ext uri="{FF2B5EF4-FFF2-40B4-BE49-F238E27FC236}">
                <a16:creationId xmlns:a16="http://schemas.microsoft.com/office/drawing/2014/main" id="{B31B12AA-ADEA-CE01-0183-88F2DF76BB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 t="7770" r="52731"/>
          <a:stretch/>
        </p:blipFill>
        <p:spPr bwMode="auto">
          <a:xfrm>
            <a:off x="448817" y="1170010"/>
            <a:ext cx="2252444" cy="224894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1F08B2E7-932D-EBF6-642F-F7A6FBDBAE4E}"/>
              </a:ext>
            </a:extLst>
          </p:cNvPr>
          <p:cNvSpPr txBox="1"/>
          <p:nvPr/>
        </p:nvSpPr>
        <p:spPr>
          <a:xfrm>
            <a:off x="550097" y="5471170"/>
            <a:ext cx="2263804" cy="369332"/>
          </a:xfrm>
          <a:prstGeom prst="rect">
            <a:avLst/>
          </a:prstGeom>
          <a:noFill/>
        </p:spPr>
        <p:txBody>
          <a:bodyPr wrap="square">
            <a:spAutoFit/>
          </a:bodyPr>
          <a:lstStyle/>
          <a:p>
            <a:r>
              <a:rPr lang="zh-CN" altLang="en-US" sz="1800" dirty="0">
                <a:solidFill>
                  <a:srgbClr val="3366FF"/>
                </a:solidFill>
                <a:latin typeface="Calibri" panose="020F0502020204030204" pitchFamily="34" charset="0"/>
                <a:ea typeface="黑体" panose="02010609060101010101" pitchFamily="49" charset="-122"/>
              </a:rPr>
              <a:t>人造原子结构“</a:t>
            </a:r>
            <a:r>
              <a:rPr lang="en-US" altLang="zh-CN" sz="1800" dirty="0">
                <a:solidFill>
                  <a:srgbClr val="3366FF"/>
                </a:solidFill>
                <a:latin typeface="Calibri" panose="020F0502020204030204" pitchFamily="34" charset="0"/>
                <a:ea typeface="黑体" panose="02010609060101010101" pitchFamily="49" charset="-122"/>
              </a:rPr>
              <a:t>Sn</a:t>
            </a:r>
            <a:r>
              <a:rPr lang="zh-CN" altLang="en-US" sz="1800" dirty="0">
                <a:solidFill>
                  <a:srgbClr val="3366FF"/>
                </a:solidFill>
                <a:latin typeface="Calibri" panose="020F0502020204030204" pitchFamily="34" charset="0"/>
                <a:ea typeface="黑体" panose="02010609060101010101" pitchFamily="49" charset="-122"/>
              </a:rPr>
              <a:t>”</a:t>
            </a:r>
            <a:endParaRPr lang="zh-CN" altLang="en-US" dirty="0"/>
          </a:p>
        </p:txBody>
      </p:sp>
      <p:pic>
        <p:nvPicPr>
          <p:cNvPr id="12290" name="Picture 2">
            <a:extLst>
              <a:ext uri="{FF2B5EF4-FFF2-40B4-BE49-F238E27FC236}">
                <a16:creationId xmlns:a16="http://schemas.microsoft.com/office/drawing/2014/main" id="{31735455-E77B-8F5F-F9DF-A919C0FAACE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054" r="58770" b="79286"/>
          <a:stretch/>
        </p:blipFill>
        <p:spPr bwMode="auto">
          <a:xfrm>
            <a:off x="3217515" y="1121344"/>
            <a:ext cx="2850776" cy="1025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06425"/>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no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23002</TotalTime>
  <Words>1708</Words>
  <Application>Microsoft Office PowerPoint</Application>
  <PresentationFormat>全屏显示(4:3)</PresentationFormat>
  <Paragraphs>185</Paragraphs>
  <Slides>23</Slides>
  <Notes>9</Notes>
  <HiddenSlides>1</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等线</vt:lpstr>
      <vt:lpstr>黑体</vt:lpstr>
      <vt:lpstr>Arial</vt:lpstr>
      <vt:lpstr>Calibri</vt:lpstr>
      <vt:lpstr>Calibri Light</vt:lpstr>
      <vt:lpstr>Cambria Math</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洪浩</dc:creator>
  <cp:lastModifiedBy>Liu Tianyao</cp:lastModifiedBy>
  <cp:revision>764</cp:revision>
  <cp:lastPrinted>2018-04-07T02:38:16Z</cp:lastPrinted>
  <dcterms:created xsi:type="dcterms:W3CDTF">2018-03-12T01:43:34Z</dcterms:created>
  <dcterms:modified xsi:type="dcterms:W3CDTF">2023-04-24T11:23:19Z</dcterms:modified>
</cp:coreProperties>
</file>